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06" r:id="rId5"/>
    <p:sldMasterId id="2147483794" r:id="rId6"/>
    <p:sldMasterId id="2147483676" r:id="rId7"/>
    <p:sldMasterId id="2147483720" r:id="rId8"/>
    <p:sldMasterId id="2147483768" r:id="rId9"/>
    <p:sldMasterId id="2147483781" r:id="rId10"/>
    <p:sldMasterId id="2147483818" r:id="rId11"/>
    <p:sldMasterId id="2147483830" r:id="rId12"/>
  </p:sldMasterIdLst>
  <p:notesMasterIdLst>
    <p:notesMasterId r:id="rId45"/>
  </p:notesMasterIdLst>
  <p:handoutMasterIdLst>
    <p:handoutMasterId r:id="rId46"/>
  </p:handoutMasterIdLst>
  <p:sldIdLst>
    <p:sldId id="312" r:id="rId13"/>
    <p:sldId id="455" r:id="rId14"/>
    <p:sldId id="456" r:id="rId15"/>
    <p:sldId id="468" r:id="rId16"/>
    <p:sldId id="469" r:id="rId17"/>
    <p:sldId id="476" r:id="rId18"/>
    <p:sldId id="477" r:id="rId19"/>
    <p:sldId id="482" r:id="rId20"/>
    <p:sldId id="479" r:id="rId21"/>
    <p:sldId id="480" r:id="rId22"/>
    <p:sldId id="491" r:id="rId23"/>
    <p:sldId id="260" r:id="rId24"/>
    <p:sldId id="261" r:id="rId25"/>
    <p:sldId id="492" r:id="rId26"/>
    <p:sldId id="499" r:id="rId27"/>
    <p:sldId id="498" r:id="rId28"/>
    <p:sldId id="283" r:id="rId29"/>
    <p:sldId id="256" r:id="rId30"/>
    <p:sldId id="257" r:id="rId31"/>
    <p:sldId id="483" r:id="rId32"/>
    <p:sldId id="259" r:id="rId33"/>
    <p:sldId id="484" r:id="rId34"/>
    <p:sldId id="485" r:id="rId35"/>
    <p:sldId id="486" r:id="rId36"/>
    <p:sldId id="263" r:id="rId37"/>
    <p:sldId id="487" r:id="rId38"/>
    <p:sldId id="488" r:id="rId39"/>
    <p:sldId id="489" r:id="rId40"/>
    <p:sldId id="490" r:id="rId41"/>
    <p:sldId id="268" r:id="rId42"/>
    <p:sldId id="269" r:id="rId43"/>
    <p:sldId id="481" r:id="rId4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B100863-4E86-4DF1-9774-1CC77EFC2B0A}">
          <p14:sldIdLst>
            <p14:sldId id="312"/>
            <p14:sldId id="455"/>
            <p14:sldId id="456"/>
            <p14:sldId id="468"/>
            <p14:sldId id="469"/>
            <p14:sldId id="476"/>
            <p14:sldId id="477"/>
            <p14:sldId id="482"/>
            <p14:sldId id="479"/>
            <p14:sldId id="480"/>
            <p14:sldId id="491"/>
            <p14:sldId id="260"/>
            <p14:sldId id="261"/>
            <p14:sldId id="492"/>
            <p14:sldId id="499"/>
            <p14:sldId id="498"/>
            <p14:sldId id="283"/>
            <p14:sldId id="256"/>
            <p14:sldId id="257"/>
            <p14:sldId id="483"/>
            <p14:sldId id="259"/>
            <p14:sldId id="484"/>
            <p14:sldId id="485"/>
            <p14:sldId id="486"/>
            <p14:sldId id="263"/>
            <p14:sldId id="487"/>
            <p14:sldId id="488"/>
            <p14:sldId id="489"/>
            <p14:sldId id="490"/>
            <p14:sldId id="268"/>
            <p14:sldId id="269"/>
            <p14:sldId id="4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ller Bénédicte" initials="RB" lastIdx="1" clrIdx="0">
    <p:extLst>
      <p:ext uri="{19B8F6BF-5375-455C-9EA6-DF929625EA0E}">
        <p15:presenceInfo xmlns:p15="http://schemas.microsoft.com/office/powerpoint/2012/main" userId="S::l5j5b2@vd.ch::1f842caf-ace0-4543-a40d-59dad91761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357" autoAdjust="0"/>
  </p:normalViewPr>
  <p:slideViewPr>
    <p:cSldViewPr snapToGrid="0">
      <p:cViewPr varScale="1">
        <p:scale>
          <a:sx n="72" d="100"/>
          <a:sy n="72" d="100"/>
        </p:scale>
        <p:origin x="78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C62B63-A634-43EF-8866-CE18AFA2F58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195F80A1-A096-41CB-98DA-8299F86B5454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Santé</a:t>
          </a:r>
        </a:p>
      </dgm:t>
    </dgm:pt>
    <dgm:pt modelId="{A3DCB1BD-F394-48D7-A673-C1B7BED72837}" type="parTrans" cxnId="{C0B44973-E7E2-4BEB-99F8-A63665E9DA76}">
      <dgm:prSet/>
      <dgm:spPr/>
      <dgm:t>
        <a:bodyPr/>
        <a:lstStyle/>
        <a:p>
          <a:endParaRPr lang="fr-CH"/>
        </a:p>
      </dgm:t>
    </dgm:pt>
    <dgm:pt modelId="{E8B374B0-17B2-42C1-9CFA-FE315749225C}" type="sibTrans" cxnId="{C0B44973-E7E2-4BEB-99F8-A63665E9DA76}">
      <dgm:prSet/>
      <dgm:spPr/>
      <dgm:t>
        <a:bodyPr/>
        <a:lstStyle/>
        <a:p>
          <a:endParaRPr lang="fr-CH"/>
        </a:p>
      </dgm:t>
    </dgm:pt>
    <dgm:pt modelId="{118ADF96-068F-44F2-B46A-242CA414FA98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Ecole de soins et de santé communautaire, Vevey(</a:t>
          </a:r>
          <a:r>
            <a:rPr lang="fr-CH" dirty="0" err="1"/>
            <a:t>Subriez</a:t>
          </a:r>
          <a:r>
            <a:rPr lang="fr-CH" dirty="0"/>
            <a:t>), Morges, St Loup</a:t>
          </a:r>
        </a:p>
      </dgm:t>
    </dgm:pt>
    <dgm:pt modelId="{B09F5808-E9D2-41E0-B631-417080B614D5}" type="parTrans" cxnId="{2EB31A5D-DE1C-429D-A60B-758CA003241C}">
      <dgm:prSet/>
      <dgm:spPr/>
      <dgm:t>
        <a:bodyPr/>
        <a:lstStyle/>
        <a:p>
          <a:endParaRPr lang="fr-CH"/>
        </a:p>
      </dgm:t>
    </dgm:pt>
    <dgm:pt modelId="{821CB015-AB2E-44EF-9688-5189B89C921F}" type="sibTrans" cxnId="{2EB31A5D-DE1C-429D-A60B-758CA003241C}">
      <dgm:prSet/>
      <dgm:spPr/>
      <dgm:t>
        <a:bodyPr/>
        <a:lstStyle/>
        <a:p>
          <a:endParaRPr lang="fr-CH"/>
        </a:p>
      </dgm:t>
    </dgm:pt>
    <dgm:pt modelId="{26E87338-5132-4153-BAD2-66033348F44A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Technique</a:t>
          </a:r>
        </a:p>
      </dgm:t>
    </dgm:pt>
    <dgm:pt modelId="{3C53C51B-6983-43D5-8345-773A3109D896}" type="parTrans" cxnId="{C71E67C5-6424-43E2-A3B5-8439BF60D5B2}">
      <dgm:prSet/>
      <dgm:spPr/>
      <dgm:t>
        <a:bodyPr/>
        <a:lstStyle/>
        <a:p>
          <a:endParaRPr lang="fr-CH"/>
        </a:p>
      </dgm:t>
    </dgm:pt>
    <dgm:pt modelId="{ABE33EB7-AC27-4F3A-99C7-85FD675E2B8D}" type="sibTrans" cxnId="{C71E67C5-6424-43E2-A3B5-8439BF60D5B2}">
      <dgm:prSet/>
      <dgm:spPr/>
      <dgm:t>
        <a:bodyPr/>
        <a:lstStyle/>
        <a:p>
          <a:endParaRPr lang="fr-CH"/>
        </a:p>
      </dgm:t>
    </dgm:pt>
    <dgm:pt modelId="{297B5654-FA3C-4A78-A340-F69D0BD97B1E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ETML (école technique des métiers de Lausanne)</a:t>
          </a:r>
        </a:p>
      </dgm:t>
    </dgm:pt>
    <dgm:pt modelId="{02348D65-14EC-404B-A20C-4027B1CC82CB}" type="parTrans" cxnId="{7F816662-D984-4BB6-B9C1-33E900010BE8}">
      <dgm:prSet/>
      <dgm:spPr/>
      <dgm:t>
        <a:bodyPr/>
        <a:lstStyle/>
        <a:p>
          <a:endParaRPr lang="fr-CH"/>
        </a:p>
      </dgm:t>
    </dgm:pt>
    <dgm:pt modelId="{4EF8E80D-91E7-4B98-8B92-A0C7A7B798A5}" type="sibTrans" cxnId="{7F816662-D984-4BB6-B9C1-33E900010BE8}">
      <dgm:prSet/>
      <dgm:spPr/>
      <dgm:t>
        <a:bodyPr/>
        <a:lstStyle/>
        <a:p>
          <a:endParaRPr lang="fr-CH"/>
        </a:p>
      </dgm:t>
    </dgm:pt>
    <dgm:pt modelId="{AD19B697-72EE-40AF-9605-8099B1EAC041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Artistique</a:t>
          </a:r>
        </a:p>
      </dgm:t>
    </dgm:pt>
    <dgm:pt modelId="{CB38D12E-3476-4FDA-8F10-C8B3BD40AD95}" type="parTrans" cxnId="{88277F7C-50C3-4381-BC6D-A576E8DA7925}">
      <dgm:prSet/>
      <dgm:spPr/>
      <dgm:t>
        <a:bodyPr/>
        <a:lstStyle/>
        <a:p>
          <a:endParaRPr lang="fr-CH"/>
        </a:p>
      </dgm:t>
    </dgm:pt>
    <dgm:pt modelId="{AA8F4B7F-558F-4A82-9792-396ACD30C9BA}" type="sibTrans" cxnId="{88277F7C-50C3-4381-BC6D-A576E8DA7925}">
      <dgm:prSet/>
      <dgm:spPr/>
      <dgm:t>
        <a:bodyPr/>
        <a:lstStyle/>
        <a:p>
          <a:endParaRPr lang="fr-CH"/>
        </a:p>
      </dgm:t>
    </dgm:pt>
    <dgm:pt modelId="{17BDF8FB-4872-4DBA-9925-35BE3F39E2E4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ERACOM (école romande d’arts et de communication) </a:t>
          </a:r>
        </a:p>
      </dgm:t>
    </dgm:pt>
    <dgm:pt modelId="{C75B6CA3-6354-4123-B828-7CE130BFCCAB}" type="parTrans" cxnId="{FD58E505-EE6F-464A-8906-6AE2414806BF}">
      <dgm:prSet/>
      <dgm:spPr/>
      <dgm:t>
        <a:bodyPr/>
        <a:lstStyle/>
        <a:p>
          <a:endParaRPr lang="fr-CH"/>
        </a:p>
      </dgm:t>
    </dgm:pt>
    <dgm:pt modelId="{1F8B01E7-9ABD-4D8F-A089-BC52F8804771}" type="sibTrans" cxnId="{FD58E505-EE6F-464A-8906-6AE2414806BF}">
      <dgm:prSet/>
      <dgm:spPr/>
      <dgm:t>
        <a:bodyPr/>
        <a:lstStyle/>
        <a:p>
          <a:endParaRPr lang="fr-CH"/>
        </a:p>
      </dgm:t>
    </dgm:pt>
    <dgm:pt modelId="{5DFE6437-DBD9-4CF1-9C6C-09CD18BCCF47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CEPV (centre d’enseignement professionnel de Vevey)</a:t>
          </a:r>
        </a:p>
      </dgm:t>
    </dgm:pt>
    <dgm:pt modelId="{70C995C6-EC3B-4522-848E-0566A1EE11ED}" type="parTrans" cxnId="{058A252F-C880-4458-83D7-370F0370531D}">
      <dgm:prSet/>
      <dgm:spPr/>
      <dgm:t>
        <a:bodyPr/>
        <a:lstStyle/>
        <a:p>
          <a:endParaRPr lang="fr-CH"/>
        </a:p>
      </dgm:t>
    </dgm:pt>
    <dgm:pt modelId="{5AFECF30-6877-49DA-A316-58A58D65ED36}" type="sibTrans" cxnId="{058A252F-C880-4458-83D7-370F0370531D}">
      <dgm:prSet/>
      <dgm:spPr/>
      <dgm:t>
        <a:bodyPr/>
        <a:lstStyle/>
        <a:p>
          <a:endParaRPr lang="fr-CH"/>
        </a:p>
      </dgm:t>
    </dgm:pt>
    <dgm:pt modelId="{73EEFAA5-FBEE-4677-962E-BE3E84B3A4B1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CPNV (centre professionnel du Nord vaudois)</a:t>
          </a:r>
        </a:p>
      </dgm:t>
    </dgm:pt>
    <dgm:pt modelId="{38CA51D0-F030-48FB-B949-DCE96847C7AE}" type="parTrans" cxnId="{4D0FDF05-1AFE-4907-BE07-716FDF9E4245}">
      <dgm:prSet/>
      <dgm:spPr/>
      <dgm:t>
        <a:bodyPr/>
        <a:lstStyle/>
        <a:p>
          <a:endParaRPr lang="fr-CH"/>
        </a:p>
      </dgm:t>
    </dgm:pt>
    <dgm:pt modelId="{BE3C83C0-E957-436A-BFA4-91005C51D0C2}" type="sibTrans" cxnId="{4D0FDF05-1AFE-4907-BE07-716FDF9E4245}">
      <dgm:prSet/>
      <dgm:spPr/>
      <dgm:t>
        <a:bodyPr/>
        <a:lstStyle/>
        <a:p>
          <a:endParaRPr lang="fr-CH"/>
        </a:p>
      </dgm:t>
    </dgm:pt>
    <dgm:pt modelId="{67DD9FD7-38B1-406A-AFDE-B2146C2FE861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ETVJ (école technique de la Vallée de Joux)</a:t>
          </a:r>
        </a:p>
      </dgm:t>
    </dgm:pt>
    <dgm:pt modelId="{85C3D760-83CC-479D-B18A-7D983639962E}" type="parTrans" cxnId="{58D2BC44-319B-48C6-B562-27D30B063593}">
      <dgm:prSet/>
      <dgm:spPr/>
      <dgm:t>
        <a:bodyPr/>
        <a:lstStyle/>
        <a:p>
          <a:endParaRPr lang="fr-CH"/>
        </a:p>
      </dgm:t>
    </dgm:pt>
    <dgm:pt modelId="{614A1A3A-A80A-4B6E-B4AC-42DF4BB07BB5}" type="sibTrans" cxnId="{58D2BC44-319B-48C6-B562-27D30B063593}">
      <dgm:prSet/>
      <dgm:spPr/>
      <dgm:t>
        <a:bodyPr/>
        <a:lstStyle/>
        <a:p>
          <a:endParaRPr lang="fr-CH"/>
        </a:p>
      </dgm:t>
    </dgm:pt>
    <dgm:pt modelId="{71A44742-AFB3-4FF0-BCAC-FC61495B8C51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EMS (école des métiers de Sainte-Croix)</a:t>
          </a:r>
        </a:p>
      </dgm:t>
    </dgm:pt>
    <dgm:pt modelId="{7AF0E44C-196C-42A2-8AF7-BF7E8EE76201}" type="parTrans" cxnId="{660D5471-B719-454A-8D60-999BA9B3F580}">
      <dgm:prSet/>
      <dgm:spPr/>
      <dgm:t>
        <a:bodyPr/>
        <a:lstStyle/>
        <a:p>
          <a:endParaRPr lang="fr-CH"/>
        </a:p>
      </dgm:t>
    </dgm:pt>
    <dgm:pt modelId="{61C4F84A-D609-42B8-9E58-4D81F7A7C5A5}" type="sibTrans" cxnId="{660D5471-B719-454A-8D60-999BA9B3F580}">
      <dgm:prSet/>
      <dgm:spPr/>
      <dgm:t>
        <a:bodyPr/>
        <a:lstStyle/>
        <a:p>
          <a:endParaRPr lang="fr-CH"/>
        </a:p>
      </dgm:t>
    </dgm:pt>
    <dgm:pt modelId="{4F07A376-3EC4-45C8-A27F-2EC822A065F1}" type="pres">
      <dgm:prSet presAssocID="{31C62B63-A634-43EF-8866-CE18AFA2F584}" presName="Name0" presStyleCnt="0">
        <dgm:presLayoutVars>
          <dgm:dir/>
          <dgm:animLvl val="lvl"/>
          <dgm:resizeHandles val="exact"/>
        </dgm:presLayoutVars>
      </dgm:prSet>
      <dgm:spPr/>
    </dgm:pt>
    <dgm:pt modelId="{E2D29B81-A5B1-455E-94BE-C673F616C128}" type="pres">
      <dgm:prSet presAssocID="{195F80A1-A096-41CB-98DA-8299F86B5454}" presName="linNode" presStyleCnt="0"/>
      <dgm:spPr/>
    </dgm:pt>
    <dgm:pt modelId="{BE4A8407-1D65-4532-9B11-34D6E30FE934}" type="pres">
      <dgm:prSet presAssocID="{195F80A1-A096-41CB-98DA-8299F86B545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1CB8CB7-CA02-4525-9B73-6DD4A97C5272}" type="pres">
      <dgm:prSet presAssocID="{195F80A1-A096-41CB-98DA-8299F86B5454}" presName="descendantText" presStyleLbl="alignAccFollowNode1" presStyleIdx="0" presStyleCnt="3">
        <dgm:presLayoutVars>
          <dgm:bulletEnabled val="1"/>
        </dgm:presLayoutVars>
      </dgm:prSet>
      <dgm:spPr/>
    </dgm:pt>
    <dgm:pt modelId="{647C6F2D-F4F9-49BB-A3BA-CCFAF1F36906}" type="pres">
      <dgm:prSet presAssocID="{E8B374B0-17B2-42C1-9CFA-FE315749225C}" presName="sp" presStyleCnt="0"/>
      <dgm:spPr/>
    </dgm:pt>
    <dgm:pt modelId="{07CCAA00-3EBA-478B-8427-A77C6396D9D2}" type="pres">
      <dgm:prSet presAssocID="{26E87338-5132-4153-BAD2-66033348F44A}" presName="linNode" presStyleCnt="0"/>
      <dgm:spPr/>
    </dgm:pt>
    <dgm:pt modelId="{338D7D89-11CA-42EF-BE16-7BCB71A50D23}" type="pres">
      <dgm:prSet presAssocID="{26E87338-5132-4153-BAD2-66033348F44A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9BD6D606-C883-4793-B865-098D3301C40D}" type="pres">
      <dgm:prSet presAssocID="{26E87338-5132-4153-BAD2-66033348F44A}" presName="descendantText" presStyleLbl="alignAccFollowNode1" presStyleIdx="1" presStyleCnt="3">
        <dgm:presLayoutVars>
          <dgm:bulletEnabled val="1"/>
        </dgm:presLayoutVars>
      </dgm:prSet>
      <dgm:spPr/>
    </dgm:pt>
    <dgm:pt modelId="{A7B9DF25-801E-473C-97A5-D850751CE80B}" type="pres">
      <dgm:prSet presAssocID="{ABE33EB7-AC27-4F3A-99C7-85FD675E2B8D}" presName="sp" presStyleCnt="0"/>
      <dgm:spPr/>
    </dgm:pt>
    <dgm:pt modelId="{0DDC7DEE-B254-44C5-AE20-FEE60BFB4B73}" type="pres">
      <dgm:prSet presAssocID="{AD19B697-72EE-40AF-9605-8099B1EAC041}" presName="linNode" presStyleCnt="0"/>
      <dgm:spPr/>
    </dgm:pt>
    <dgm:pt modelId="{4779AC05-C694-4324-8C9F-AF5CBAC9E43B}" type="pres">
      <dgm:prSet presAssocID="{AD19B697-72EE-40AF-9605-8099B1EAC041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F51C4CF-4C50-4AE4-B577-1E321872411D}" type="pres">
      <dgm:prSet presAssocID="{AD19B697-72EE-40AF-9605-8099B1EAC041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4D0FDF05-1AFE-4907-BE07-716FDF9E4245}" srcId="{26E87338-5132-4153-BAD2-66033348F44A}" destId="{73EEFAA5-FBEE-4677-962E-BE3E84B3A4B1}" srcOrd="1" destOrd="0" parTransId="{38CA51D0-F030-48FB-B949-DCE96847C7AE}" sibTransId="{BE3C83C0-E957-436A-BFA4-91005C51D0C2}"/>
    <dgm:cxn modelId="{FD58E505-EE6F-464A-8906-6AE2414806BF}" srcId="{AD19B697-72EE-40AF-9605-8099B1EAC041}" destId="{17BDF8FB-4872-4DBA-9925-35BE3F39E2E4}" srcOrd="0" destOrd="0" parTransId="{C75B6CA3-6354-4123-B828-7CE130BFCCAB}" sibTransId="{1F8B01E7-9ABD-4D8F-A089-BC52F8804771}"/>
    <dgm:cxn modelId="{E8554F07-F211-4E50-8F1F-3721BC7F5F50}" type="presOf" srcId="{118ADF96-068F-44F2-B46A-242CA414FA98}" destId="{61CB8CB7-CA02-4525-9B73-6DD4A97C5272}" srcOrd="0" destOrd="0" presId="urn:microsoft.com/office/officeart/2005/8/layout/vList5"/>
    <dgm:cxn modelId="{ED3D210C-DF73-4299-A719-CA03E37EA5E0}" type="presOf" srcId="{67DD9FD7-38B1-406A-AFDE-B2146C2FE861}" destId="{9BD6D606-C883-4793-B865-098D3301C40D}" srcOrd="0" destOrd="3" presId="urn:microsoft.com/office/officeart/2005/8/layout/vList5"/>
    <dgm:cxn modelId="{97A1290E-FA67-483C-B2EE-63A256202704}" type="presOf" srcId="{5DFE6437-DBD9-4CF1-9C6C-09CD18BCCF47}" destId="{AF51C4CF-4C50-4AE4-B577-1E321872411D}" srcOrd="0" destOrd="1" presId="urn:microsoft.com/office/officeart/2005/8/layout/vList5"/>
    <dgm:cxn modelId="{1266D714-EBD5-4811-86F1-EDF8E0DBBA2D}" type="presOf" srcId="{73EEFAA5-FBEE-4677-962E-BE3E84B3A4B1}" destId="{9BD6D606-C883-4793-B865-098D3301C40D}" srcOrd="0" destOrd="1" presId="urn:microsoft.com/office/officeart/2005/8/layout/vList5"/>
    <dgm:cxn modelId="{058A252F-C880-4458-83D7-370F0370531D}" srcId="{AD19B697-72EE-40AF-9605-8099B1EAC041}" destId="{5DFE6437-DBD9-4CF1-9C6C-09CD18BCCF47}" srcOrd="1" destOrd="0" parTransId="{70C995C6-EC3B-4522-848E-0566A1EE11ED}" sibTransId="{5AFECF30-6877-49DA-A316-58A58D65ED36}"/>
    <dgm:cxn modelId="{2EB31A5D-DE1C-429D-A60B-758CA003241C}" srcId="{195F80A1-A096-41CB-98DA-8299F86B5454}" destId="{118ADF96-068F-44F2-B46A-242CA414FA98}" srcOrd="0" destOrd="0" parTransId="{B09F5808-E9D2-41E0-B631-417080B614D5}" sibTransId="{821CB015-AB2E-44EF-9688-5189B89C921F}"/>
    <dgm:cxn modelId="{7F816662-D984-4BB6-B9C1-33E900010BE8}" srcId="{26E87338-5132-4153-BAD2-66033348F44A}" destId="{297B5654-FA3C-4A78-A340-F69D0BD97B1E}" srcOrd="0" destOrd="0" parTransId="{02348D65-14EC-404B-A20C-4027B1CC82CB}" sibTransId="{4EF8E80D-91E7-4B98-8B92-A0C7A7B798A5}"/>
    <dgm:cxn modelId="{58D2BC44-319B-48C6-B562-27D30B063593}" srcId="{26E87338-5132-4153-BAD2-66033348F44A}" destId="{67DD9FD7-38B1-406A-AFDE-B2146C2FE861}" srcOrd="3" destOrd="0" parTransId="{85C3D760-83CC-479D-B18A-7D983639962E}" sibTransId="{614A1A3A-A80A-4B6E-B4AC-42DF4BB07BB5}"/>
    <dgm:cxn modelId="{D6FD3A65-ADBB-441D-BAE1-646A91F5E67E}" type="presOf" srcId="{31C62B63-A634-43EF-8866-CE18AFA2F584}" destId="{4F07A376-3EC4-45C8-A27F-2EC822A065F1}" srcOrd="0" destOrd="0" presId="urn:microsoft.com/office/officeart/2005/8/layout/vList5"/>
    <dgm:cxn modelId="{CD30264F-DBA0-4A33-94EF-700B52B6EAD7}" type="presOf" srcId="{297B5654-FA3C-4A78-A340-F69D0BD97B1E}" destId="{9BD6D606-C883-4793-B865-098D3301C40D}" srcOrd="0" destOrd="0" presId="urn:microsoft.com/office/officeart/2005/8/layout/vList5"/>
    <dgm:cxn modelId="{660D5471-B719-454A-8D60-999BA9B3F580}" srcId="{26E87338-5132-4153-BAD2-66033348F44A}" destId="{71A44742-AFB3-4FF0-BCAC-FC61495B8C51}" srcOrd="2" destOrd="0" parTransId="{7AF0E44C-196C-42A2-8AF7-BF7E8EE76201}" sibTransId="{61C4F84A-D609-42B8-9E58-4D81F7A7C5A5}"/>
    <dgm:cxn modelId="{A9553453-1980-4D28-BDED-8FC08F46A897}" type="presOf" srcId="{71A44742-AFB3-4FF0-BCAC-FC61495B8C51}" destId="{9BD6D606-C883-4793-B865-098D3301C40D}" srcOrd="0" destOrd="2" presId="urn:microsoft.com/office/officeart/2005/8/layout/vList5"/>
    <dgm:cxn modelId="{C0B44973-E7E2-4BEB-99F8-A63665E9DA76}" srcId="{31C62B63-A634-43EF-8866-CE18AFA2F584}" destId="{195F80A1-A096-41CB-98DA-8299F86B5454}" srcOrd="0" destOrd="0" parTransId="{A3DCB1BD-F394-48D7-A673-C1B7BED72837}" sibTransId="{E8B374B0-17B2-42C1-9CFA-FE315749225C}"/>
    <dgm:cxn modelId="{88277F7C-50C3-4381-BC6D-A576E8DA7925}" srcId="{31C62B63-A634-43EF-8866-CE18AFA2F584}" destId="{AD19B697-72EE-40AF-9605-8099B1EAC041}" srcOrd="2" destOrd="0" parTransId="{CB38D12E-3476-4FDA-8F10-C8B3BD40AD95}" sibTransId="{AA8F4B7F-558F-4A82-9792-396ACD30C9BA}"/>
    <dgm:cxn modelId="{C4F69295-F271-4032-89AC-FD22FA07F9BF}" type="presOf" srcId="{26E87338-5132-4153-BAD2-66033348F44A}" destId="{338D7D89-11CA-42EF-BE16-7BCB71A50D23}" srcOrd="0" destOrd="0" presId="urn:microsoft.com/office/officeart/2005/8/layout/vList5"/>
    <dgm:cxn modelId="{C71E67C5-6424-43E2-A3B5-8439BF60D5B2}" srcId="{31C62B63-A634-43EF-8866-CE18AFA2F584}" destId="{26E87338-5132-4153-BAD2-66033348F44A}" srcOrd="1" destOrd="0" parTransId="{3C53C51B-6983-43D5-8345-773A3109D896}" sibTransId="{ABE33EB7-AC27-4F3A-99C7-85FD675E2B8D}"/>
    <dgm:cxn modelId="{4E272AE3-1358-44F4-B0A0-B1E0C8DBD9E8}" type="presOf" srcId="{17BDF8FB-4872-4DBA-9925-35BE3F39E2E4}" destId="{AF51C4CF-4C50-4AE4-B577-1E321872411D}" srcOrd="0" destOrd="0" presId="urn:microsoft.com/office/officeart/2005/8/layout/vList5"/>
    <dgm:cxn modelId="{9D7051EA-B470-4A46-9F28-617313512AC7}" type="presOf" srcId="{195F80A1-A096-41CB-98DA-8299F86B5454}" destId="{BE4A8407-1D65-4532-9B11-34D6E30FE934}" srcOrd="0" destOrd="0" presId="urn:microsoft.com/office/officeart/2005/8/layout/vList5"/>
    <dgm:cxn modelId="{A10F57FC-5D18-46C2-9BBC-81E3F17A66AA}" type="presOf" srcId="{AD19B697-72EE-40AF-9605-8099B1EAC041}" destId="{4779AC05-C694-4324-8C9F-AF5CBAC9E43B}" srcOrd="0" destOrd="0" presId="urn:microsoft.com/office/officeart/2005/8/layout/vList5"/>
    <dgm:cxn modelId="{5CBE7ADC-7BF4-49DC-9019-4835A41A5EB8}" type="presParOf" srcId="{4F07A376-3EC4-45C8-A27F-2EC822A065F1}" destId="{E2D29B81-A5B1-455E-94BE-C673F616C128}" srcOrd="0" destOrd="0" presId="urn:microsoft.com/office/officeart/2005/8/layout/vList5"/>
    <dgm:cxn modelId="{FF8C39FD-2722-484E-8022-E18A104BE846}" type="presParOf" srcId="{E2D29B81-A5B1-455E-94BE-C673F616C128}" destId="{BE4A8407-1D65-4532-9B11-34D6E30FE934}" srcOrd="0" destOrd="0" presId="urn:microsoft.com/office/officeart/2005/8/layout/vList5"/>
    <dgm:cxn modelId="{A018D5B8-172C-46F9-B0B7-A9ADFF841A35}" type="presParOf" srcId="{E2D29B81-A5B1-455E-94BE-C673F616C128}" destId="{61CB8CB7-CA02-4525-9B73-6DD4A97C5272}" srcOrd="1" destOrd="0" presId="urn:microsoft.com/office/officeart/2005/8/layout/vList5"/>
    <dgm:cxn modelId="{2191BA4C-3F54-4071-9BA3-325E9646F55F}" type="presParOf" srcId="{4F07A376-3EC4-45C8-A27F-2EC822A065F1}" destId="{647C6F2D-F4F9-49BB-A3BA-CCFAF1F36906}" srcOrd="1" destOrd="0" presId="urn:microsoft.com/office/officeart/2005/8/layout/vList5"/>
    <dgm:cxn modelId="{3D7CE012-B4A5-4388-9566-5EB228EA5BBC}" type="presParOf" srcId="{4F07A376-3EC4-45C8-A27F-2EC822A065F1}" destId="{07CCAA00-3EBA-478B-8427-A77C6396D9D2}" srcOrd="2" destOrd="0" presId="urn:microsoft.com/office/officeart/2005/8/layout/vList5"/>
    <dgm:cxn modelId="{D8850312-B352-483C-9AF9-D2DFAA0A596F}" type="presParOf" srcId="{07CCAA00-3EBA-478B-8427-A77C6396D9D2}" destId="{338D7D89-11CA-42EF-BE16-7BCB71A50D23}" srcOrd="0" destOrd="0" presId="urn:microsoft.com/office/officeart/2005/8/layout/vList5"/>
    <dgm:cxn modelId="{DF497AF7-45B8-44F0-A390-823425467AE1}" type="presParOf" srcId="{07CCAA00-3EBA-478B-8427-A77C6396D9D2}" destId="{9BD6D606-C883-4793-B865-098D3301C40D}" srcOrd="1" destOrd="0" presId="urn:microsoft.com/office/officeart/2005/8/layout/vList5"/>
    <dgm:cxn modelId="{1BE62412-FE54-42A9-9F8B-33E21E09EA06}" type="presParOf" srcId="{4F07A376-3EC4-45C8-A27F-2EC822A065F1}" destId="{A7B9DF25-801E-473C-97A5-D850751CE80B}" srcOrd="3" destOrd="0" presId="urn:microsoft.com/office/officeart/2005/8/layout/vList5"/>
    <dgm:cxn modelId="{25A6F337-9EEB-4D11-A357-E262C0A9E010}" type="presParOf" srcId="{4F07A376-3EC4-45C8-A27F-2EC822A065F1}" destId="{0DDC7DEE-B254-44C5-AE20-FEE60BFB4B73}" srcOrd="4" destOrd="0" presId="urn:microsoft.com/office/officeart/2005/8/layout/vList5"/>
    <dgm:cxn modelId="{49A68D8B-E2D1-46BB-B6A2-21BD8E28FC09}" type="presParOf" srcId="{0DDC7DEE-B254-44C5-AE20-FEE60BFB4B73}" destId="{4779AC05-C694-4324-8C9F-AF5CBAC9E43B}" srcOrd="0" destOrd="0" presId="urn:microsoft.com/office/officeart/2005/8/layout/vList5"/>
    <dgm:cxn modelId="{5EF0FE7D-D319-496C-A016-FC15C4B10986}" type="presParOf" srcId="{0DDC7DEE-B254-44C5-AE20-FEE60BFB4B73}" destId="{AF51C4CF-4C50-4AE4-B577-1E321872411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AB133-1CB0-4546-9540-30416D42DB21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H"/>
        </a:p>
      </dgm:t>
    </dgm:pt>
    <dgm:pt modelId="{3B656894-825C-413A-B9EB-2F31D7A1DFC4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Emploi</a:t>
          </a:r>
        </a:p>
      </dgm:t>
    </dgm:pt>
    <dgm:pt modelId="{BAEF716F-C7D3-4C00-B0D9-181D16DD2735}" type="parTrans" cxnId="{258E48CA-3181-4237-B4C0-46DEAC87292A}">
      <dgm:prSet/>
      <dgm:spPr/>
      <dgm:t>
        <a:bodyPr/>
        <a:lstStyle/>
        <a:p>
          <a:endParaRPr lang="fr-CH"/>
        </a:p>
      </dgm:t>
    </dgm:pt>
    <dgm:pt modelId="{14DCBBA8-024B-40F5-B791-CC7FE0EBCDA2}" type="sibTrans" cxnId="{258E48CA-3181-4237-B4C0-46DEAC87292A}">
      <dgm:prSet/>
      <dgm:spPr/>
      <dgm:t>
        <a:bodyPr/>
        <a:lstStyle/>
        <a:p>
          <a:endParaRPr lang="fr-CH"/>
        </a:p>
      </dgm:t>
    </dgm:pt>
    <dgm:pt modelId="{76181558-3659-4251-A861-BB42F9B11DB1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/>
            <a:t>Maturité</a:t>
          </a:r>
        </a:p>
        <a:p>
          <a:r>
            <a:rPr lang="fr-CH" dirty="0"/>
            <a:t>professionnelle</a:t>
          </a:r>
        </a:p>
      </dgm:t>
    </dgm:pt>
    <dgm:pt modelId="{6601F5E0-1CCF-48A9-BA93-A6A001C7F767}" type="parTrans" cxnId="{15AE0F90-B69A-4C14-B64B-24D0C2626C47}">
      <dgm:prSet/>
      <dgm:spPr/>
      <dgm:t>
        <a:bodyPr/>
        <a:lstStyle/>
        <a:p>
          <a:endParaRPr lang="fr-CH"/>
        </a:p>
      </dgm:t>
    </dgm:pt>
    <dgm:pt modelId="{3350BAC5-E91E-456C-9591-4125E380BB34}" type="sibTrans" cxnId="{15AE0F90-B69A-4C14-B64B-24D0C2626C47}">
      <dgm:prSet/>
      <dgm:spPr/>
      <dgm:t>
        <a:bodyPr/>
        <a:lstStyle/>
        <a:p>
          <a:endParaRPr lang="fr-CH"/>
        </a:p>
      </dgm:t>
    </dgm:pt>
    <dgm:pt modelId="{230B0A13-62A1-4E2A-87C2-F3C945331C78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sz="2200" kern="1200" dirty="0"/>
            <a:t>HES  Hautes Ecoles spécialisées</a:t>
          </a:r>
        </a:p>
      </dgm:t>
    </dgm:pt>
    <dgm:pt modelId="{8EF61F34-4193-4EE1-AA22-566421B6FEAF}" type="parTrans" cxnId="{BF73BB42-CDB2-43BC-96A8-70834CA173D3}">
      <dgm:prSet/>
      <dgm:spPr/>
      <dgm:t>
        <a:bodyPr/>
        <a:lstStyle/>
        <a:p>
          <a:endParaRPr lang="fr-CH"/>
        </a:p>
      </dgm:t>
    </dgm:pt>
    <dgm:pt modelId="{34976519-B359-4190-A194-C322304014F9}" type="sibTrans" cxnId="{BF73BB42-CDB2-43BC-96A8-70834CA173D3}">
      <dgm:prSet/>
      <dgm:spPr/>
      <dgm:t>
        <a:bodyPr/>
        <a:lstStyle/>
        <a:p>
          <a:endParaRPr lang="fr-CH"/>
        </a:p>
      </dgm:t>
    </dgm:pt>
    <dgm:pt modelId="{752703AA-2BC9-458E-8371-F26C9E1CD4A7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sz="2200" kern="1200" dirty="0"/>
            <a:t>Passerelle (</a:t>
          </a:r>
          <a:r>
            <a:rPr lang="fr-CH" sz="2200" kern="1200" dirty="0" err="1"/>
            <a:t>anc.dubs</a:t>
          </a:r>
          <a:r>
            <a:rPr lang="fr-CH" sz="2200" kern="1200" dirty="0"/>
            <a:t>)          UNI/EPF</a:t>
          </a:r>
        </a:p>
      </dgm:t>
    </dgm:pt>
    <dgm:pt modelId="{1AAC0187-BE36-4C41-A3F1-B806DE6CAF40}" type="parTrans" cxnId="{5642A05B-C6F6-4995-A938-7847151E444D}">
      <dgm:prSet/>
      <dgm:spPr/>
      <dgm:t>
        <a:bodyPr/>
        <a:lstStyle/>
        <a:p>
          <a:endParaRPr lang="fr-CH"/>
        </a:p>
      </dgm:t>
    </dgm:pt>
    <dgm:pt modelId="{9B5A5358-318C-4689-AF1F-0FAB254F56BF}" type="sibTrans" cxnId="{5642A05B-C6F6-4995-A938-7847151E444D}">
      <dgm:prSet/>
      <dgm:spPr/>
      <dgm:t>
        <a:bodyPr/>
        <a:lstStyle/>
        <a:p>
          <a:endParaRPr lang="fr-CH"/>
        </a:p>
      </dgm:t>
    </dgm:pt>
    <dgm:pt modelId="{1457D592-DDB2-474E-BB5D-5F92DD7B74DE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fr-CH" dirty="0"/>
        </a:p>
      </dgm:t>
    </dgm:pt>
    <dgm:pt modelId="{1B821061-52A7-4170-8F01-BDDF1C77C87F}" type="parTrans" cxnId="{D99EFB1E-822F-48EF-9F69-792FEEEB5C01}">
      <dgm:prSet/>
      <dgm:spPr/>
      <dgm:t>
        <a:bodyPr/>
        <a:lstStyle/>
        <a:p>
          <a:endParaRPr lang="fr-CH"/>
        </a:p>
      </dgm:t>
    </dgm:pt>
    <dgm:pt modelId="{60CB0EC9-AAD1-4EDA-9B97-93075570EB05}" type="sibTrans" cxnId="{D99EFB1E-822F-48EF-9F69-792FEEEB5C01}">
      <dgm:prSet/>
      <dgm:spPr/>
      <dgm:t>
        <a:bodyPr/>
        <a:lstStyle/>
        <a:p>
          <a:endParaRPr lang="fr-CH"/>
        </a:p>
      </dgm:t>
    </dgm:pt>
    <dgm:pt modelId="{22FFD0AB-3900-4348-88FC-59073825C1F8}">
      <dgm:prSet phldrT="[Texte]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fr-CH" dirty="0"/>
            <a:t>PERFECTIONNEMENTS (ES, brevets, diplômes…)</a:t>
          </a:r>
        </a:p>
      </dgm:t>
    </dgm:pt>
    <dgm:pt modelId="{069F0031-130E-45A7-A0A9-FDA2B58963DD}" type="parTrans" cxnId="{09454B28-0521-4969-B6EB-F39C9AB44EBA}">
      <dgm:prSet/>
      <dgm:spPr/>
      <dgm:t>
        <a:bodyPr/>
        <a:lstStyle/>
        <a:p>
          <a:endParaRPr lang="fr-CH"/>
        </a:p>
      </dgm:t>
    </dgm:pt>
    <dgm:pt modelId="{872CC34B-9AA2-478C-864B-65704C7B01DF}" type="sibTrans" cxnId="{09454B28-0521-4969-B6EB-F39C9AB44EBA}">
      <dgm:prSet/>
      <dgm:spPr/>
      <dgm:t>
        <a:bodyPr/>
        <a:lstStyle/>
        <a:p>
          <a:endParaRPr lang="fr-CH"/>
        </a:p>
      </dgm:t>
    </dgm:pt>
    <dgm:pt modelId="{F3F6C5B5-5C66-4F91-B14A-CE5AFF798275}">
      <dgm:prSet phldrT="[Texte]" custT="1"/>
      <dgm:spPr>
        <a:solidFill>
          <a:schemeClr val="bg1">
            <a:alpha val="90000"/>
          </a:schemeClr>
        </a:solidFill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fr-CH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E276F222-60E7-4038-ACD8-48EBF97F19C2}" type="parTrans" cxnId="{620867F7-0172-4E06-8902-A3CAC7528AAF}">
      <dgm:prSet/>
      <dgm:spPr/>
      <dgm:t>
        <a:bodyPr/>
        <a:lstStyle/>
        <a:p>
          <a:endParaRPr lang="fr-CH"/>
        </a:p>
      </dgm:t>
    </dgm:pt>
    <dgm:pt modelId="{151F0A09-1ECC-4E2D-86B4-8FD2EE9AE0B5}" type="sibTrans" cxnId="{620867F7-0172-4E06-8902-A3CAC7528AAF}">
      <dgm:prSet/>
      <dgm:spPr/>
      <dgm:t>
        <a:bodyPr/>
        <a:lstStyle/>
        <a:p>
          <a:endParaRPr lang="fr-CH"/>
        </a:p>
      </dgm:t>
    </dgm:pt>
    <dgm:pt modelId="{978934AD-E651-4CB4-854A-B2987A0FD660}" type="pres">
      <dgm:prSet presAssocID="{8FBAB133-1CB0-4546-9540-30416D42DB21}" presName="Name0" presStyleCnt="0">
        <dgm:presLayoutVars>
          <dgm:dir/>
          <dgm:animLvl val="lvl"/>
          <dgm:resizeHandles/>
        </dgm:presLayoutVars>
      </dgm:prSet>
      <dgm:spPr/>
    </dgm:pt>
    <dgm:pt modelId="{FD2BEABC-7F9C-47D3-8325-E47C3DD4B928}" type="pres">
      <dgm:prSet presAssocID="{3B656894-825C-413A-B9EB-2F31D7A1DFC4}" presName="linNode" presStyleCnt="0"/>
      <dgm:spPr/>
    </dgm:pt>
    <dgm:pt modelId="{BD942DF8-179B-42C8-8D1A-60BC8EA43EAB}" type="pres">
      <dgm:prSet presAssocID="{3B656894-825C-413A-B9EB-2F31D7A1DFC4}" presName="parentShp" presStyleLbl="node1" presStyleIdx="0" presStyleCnt="2" custScaleX="80516" custScaleY="84521">
        <dgm:presLayoutVars>
          <dgm:bulletEnabled val="1"/>
        </dgm:presLayoutVars>
      </dgm:prSet>
      <dgm:spPr/>
    </dgm:pt>
    <dgm:pt modelId="{23BD8A84-3483-4222-B976-7BF66246BD80}" type="pres">
      <dgm:prSet presAssocID="{3B656894-825C-413A-B9EB-2F31D7A1DFC4}" presName="childShp" presStyleLbl="bgAccFollowNode1" presStyleIdx="0" presStyleCnt="2" custScaleX="116173">
        <dgm:presLayoutVars>
          <dgm:bulletEnabled val="1"/>
        </dgm:presLayoutVars>
      </dgm:prSet>
      <dgm:spPr/>
    </dgm:pt>
    <dgm:pt modelId="{6EFF31FA-80FF-4AD5-88CF-DC6F030678C4}" type="pres">
      <dgm:prSet presAssocID="{14DCBBA8-024B-40F5-B791-CC7FE0EBCDA2}" presName="spacing" presStyleCnt="0"/>
      <dgm:spPr/>
    </dgm:pt>
    <dgm:pt modelId="{C04EDDCD-74A5-464D-B8D3-251A0C630E3A}" type="pres">
      <dgm:prSet presAssocID="{76181558-3659-4251-A861-BB42F9B11DB1}" presName="linNode" presStyleCnt="0"/>
      <dgm:spPr/>
    </dgm:pt>
    <dgm:pt modelId="{29DEACD7-C622-4407-8E27-59B0AEADCEE2}" type="pres">
      <dgm:prSet presAssocID="{76181558-3659-4251-A861-BB42F9B11DB1}" presName="parentShp" presStyleLbl="node1" presStyleIdx="1" presStyleCnt="2" custScaleX="80516" custScaleY="85072">
        <dgm:presLayoutVars>
          <dgm:bulletEnabled val="1"/>
        </dgm:presLayoutVars>
      </dgm:prSet>
      <dgm:spPr/>
    </dgm:pt>
    <dgm:pt modelId="{432EAC88-86D5-40FC-AD2E-27DCE336FA5D}" type="pres">
      <dgm:prSet presAssocID="{76181558-3659-4251-A861-BB42F9B11DB1}" presName="childShp" presStyleLbl="bgAccFollowNode1" presStyleIdx="1" presStyleCnt="2" custScaleX="116173">
        <dgm:presLayoutVars>
          <dgm:bulletEnabled val="1"/>
        </dgm:presLayoutVars>
      </dgm:prSet>
      <dgm:spPr/>
    </dgm:pt>
  </dgm:ptLst>
  <dgm:cxnLst>
    <dgm:cxn modelId="{D99EFB1E-822F-48EF-9F69-792FEEEB5C01}" srcId="{3B656894-825C-413A-B9EB-2F31D7A1DFC4}" destId="{1457D592-DDB2-474E-BB5D-5F92DD7B74DE}" srcOrd="0" destOrd="0" parTransId="{1B821061-52A7-4170-8F01-BDDF1C77C87F}" sibTransId="{60CB0EC9-AAD1-4EDA-9B97-93075570EB05}"/>
    <dgm:cxn modelId="{B7D88322-42EC-4947-885D-8F3C118DFF34}" type="presOf" srcId="{752703AA-2BC9-458E-8371-F26C9E1CD4A7}" destId="{432EAC88-86D5-40FC-AD2E-27DCE336FA5D}" srcOrd="0" destOrd="2" presId="urn:microsoft.com/office/officeart/2005/8/layout/vList6"/>
    <dgm:cxn modelId="{09454B28-0521-4969-B6EB-F39C9AB44EBA}" srcId="{3B656894-825C-413A-B9EB-2F31D7A1DFC4}" destId="{22FFD0AB-3900-4348-88FC-59073825C1F8}" srcOrd="1" destOrd="0" parTransId="{069F0031-130E-45A7-A0A9-FDA2B58963DD}" sibTransId="{872CC34B-9AA2-478C-864B-65704C7B01DF}"/>
    <dgm:cxn modelId="{5642A05B-C6F6-4995-A938-7847151E444D}" srcId="{76181558-3659-4251-A861-BB42F9B11DB1}" destId="{752703AA-2BC9-458E-8371-F26C9E1CD4A7}" srcOrd="2" destOrd="0" parTransId="{1AAC0187-BE36-4C41-A3F1-B806DE6CAF40}" sibTransId="{9B5A5358-318C-4689-AF1F-0FAB254F56BF}"/>
    <dgm:cxn modelId="{BF73BB42-CDB2-43BC-96A8-70834CA173D3}" srcId="{76181558-3659-4251-A861-BB42F9B11DB1}" destId="{230B0A13-62A1-4E2A-87C2-F3C945331C78}" srcOrd="1" destOrd="0" parTransId="{8EF61F34-4193-4EE1-AA22-566421B6FEAF}" sibTransId="{34976519-B359-4190-A194-C322304014F9}"/>
    <dgm:cxn modelId="{77201A47-0C7D-4848-BA4F-57AF532141DB}" type="presOf" srcId="{1457D592-DDB2-474E-BB5D-5F92DD7B74DE}" destId="{23BD8A84-3483-4222-B976-7BF66246BD80}" srcOrd="0" destOrd="0" presId="urn:microsoft.com/office/officeart/2005/8/layout/vList6"/>
    <dgm:cxn modelId="{5F8E504E-9E13-4749-8319-FD47C6D39436}" type="presOf" srcId="{22FFD0AB-3900-4348-88FC-59073825C1F8}" destId="{23BD8A84-3483-4222-B976-7BF66246BD80}" srcOrd="0" destOrd="1" presId="urn:microsoft.com/office/officeart/2005/8/layout/vList6"/>
    <dgm:cxn modelId="{F7090774-BE59-4D56-BE96-1634EAE194A0}" type="presOf" srcId="{8FBAB133-1CB0-4546-9540-30416D42DB21}" destId="{978934AD-E651-4CB4-854A-B2987A0FD660}" srcOrd="0" destOrd="0" presId="urn:microsoft.com/office/officeart/2005/8/layout/vList6"/>
    <dgm:cxn modelId="{7A1BFA8B-E971-4CAA-814E-FD7E88538C16}" type="presOf" srcId="{230B0A13-62A1-4E2A-87C2-F3C945331C78}" destId="{432EAC88-86D5-40FC-AD2E-27DCE336FA5D}" srcOrd="0" destOrd="1" presId="urn:microsoft.com/office/officeart/2005/8/layout/vList6"/>
    <dgm:cxn modelId="{15AE0F90-B69A-4C14-B64B-24D0C2626C47}" srcId="{8FBAB133-1CB0-4546-9540-30416D42DB21}" destId="{76181558-3659-4251-A861-BB42F9B11DB1}" srcOrd="1" destOrd="0" parTransId="{6601F5E0-1CCF-48A9-BA93-A6A001C7F767}" sibTransId="{3350BAC5-E91E-456C-9591-4125E380BB34}"/>
    <dgm:cxn modelId="{521A3892-67E4-4F07-A24D-D7EFFB5A2720}" type="presOf" srcId="{3B656894-825C-413A-B9EB-2F31D7A1DFC4}" destId="{BD942DF8-179B-42C8-8D1A-60BC8EA43EAB}" srcOrd="0" destOrd="0" presId="urn:microsoft.com/office/officeart/2005/8/layout/vList6"/>
    <dgm:cxn modelId="{AC406EBF-23DF-440B-97E9-4DBF2BFD0FC5}" type="presOf" srcId="{76181558-3659-4251-A861-BB42F9B11DB1}" destId="{29DEACD7-C622-4407-8E27-59B0AEADCEE2}" srcOrd="0" destOrd="0" presId="urn:microsoft.com/office/officeart/2005/8/layout/vList6"/>
    <dgm:cxn modelId="{258E48CA-3181-4237-B4C0-46DEAC87292A}" srcId="{8FBAB133-1CB0-4546-9540-30416D42DB21}" destId="{3B656894-825C-413A-B9EB-2F31D7A1DFC4}" srcOrd="0" destOrd="0" parTransId="{BAEF716F-C7D3-4C00-B0D9-181D16DD2735}" sibTransId="{14DCBBA8-024B-40F5-B791-CC7FE0EBCDA2}"/>
    <dgm:cxn modelId="{C05565DA-EB59-4A73-931E-6F34B878D00B}" type="presOf" srcId="{F3F6C5B5-5C66-4F91-B14A-CE5AFF798275}" destId="{432EAC88-86D5-40FC-AD2E-27DCE336FA5D}" srcOrd="0" destOrd="0" presId="urn:microsoft.com/office/officeart/2005/8/layout/vList6"/>
    <dgm:cxn modelId="{620867F7-0172-4E06-8902-A3CAC7528AAF}" srcId="{76181558-3659-4251-A861-BB42F9B11DB1}" destId="{F3F6C5B5-5C66-4F91-B14A-CE5AFF798275}" srcOrd="0" destOrd="0" parTransId="{E276F222-60E7-4038-ACD8-48EBF97F19C2}" sibTransId="{151F0A09-1ECC-4E2D-86B4-8FD2EE9AE0B5}"/>
    <dgm:cxn modelId="{EBB5C744-4441-4240-BC2B-7BC48AAB671B}" type="presParOf" srcId="{978934AD-E651-4CB4-854A-B2987A0FD660}" destId="{FD2BEABC-7F9C-47D3-8325-E47C3DD4B928}" srcOrd="0" destOrd="0" presId="urn:microsoft.com/office/officeart/2005/8/layout/vList6"/>
    <dgm:cxn modelId="{89A610F3-104B-4806-9CD4-7B6B501F196F}" type="presParOf" srcId="{FD2BEABC-7F9C-47D3-8325-E47C3DD4B928}" destId="{BD942DF8-179B-42C8-8D1A-60BC8EA43EAB}" srcOrd="0" destOrd="0" presId="urn:microsoft.com/office/officeart/2005/8/layout/vList6"/>
    <dgm:cxn modelId="{D75252DD-59B7-4AFF-8A29-0B3120CD6E7B}" type="presParOf" srcId="{FD2BEABC-7F9C-47D3-8325-E47C3DD4B928}" destId="{23BD8A84-3483-4222-B976-7BF66246BD80}" srcOrd="1" destOrd="0" presId="urn:microsoft.com/office/officeart/2005/8/layout/vList6"/>
    <dgm:cxn modelId="{24B4E00E-BA2E-4202-BD95-E251D1835BD8}" type="presParOf" srcId="{978934AD-E651-4CB4-854A-B2987A0FD660}" destId="{6EFF31FA-80FF-4AD5-88CF-DC6F030678C4}" srcOrd="1" destOrd="0" presId="urn:microsoft.com/office/officeart/2005/8/layout/vList6"/>
    <dgm:cxn modelId="{39236FE0-EFE7-4662-8734-7FA3388D617F}" type="presParOf" srcId="{978934AD-E651-4CB4-854A-B2987A0FD660}" destId="{C04EDDCD-74A5-464D-B8D3-251A0C630E3A}" srcOrd="2" destOrd="0" presId="urn:microsoft.com/office/officeart/2005/8/layout/vList6"/>
    <dgm:cxn modelId="{1873057F-1D35-472D-971D-27206188DF0C}" type="presParOf" srcId="{C04EDDCD-74A5-464D-B8D3-251A0C630E3A}" destId="{29DEACD7-C622-4407-8E27-59B0AEADCEE2}" srcOrd="0" destOrd="0" presId="urn:microsoft.com/office/officeart/2005/8/layout/vList6"/>
    <dgm:cxn modelId="{A4E80737-F180-44FE-BA89-E088C5757485}" type="presParOf" srcId="{C04EDDCD-74A5-464D-B8D3-251A0C630E3A}" destId="{432EAC88-86D5-40FC-AD2E-27DCE336FA5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B8CB7-CA02-4525-9B73-6DD4A97C5272}">
      <dsp:nvSpPr>
        <dsp:cNvPr id="0" name=""/>
        <dsp:cNvSpPr/>
      </dsp:nvSpPr>
      <dsp:spPr>
        <a:xfrm rot="5400000">
          <a:off x="4754808" y="-1822129"/>
          <a:ext cx="1060846" cy="4974336"/>
        </a:xfrm>
        <a:prstGeom prst="round2SameRect">
          <a:avLst/>
        </a:prstGeom>
        <a:solidFill>
          <a:schemeClr val="bg1">
            <a:alpha val="90000"/>
          </a:schemeClr>
        </a:solidFill>
        <a:ln w="264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Ecole de soins et de santé communautaire, Vevey(</a:t>
          </a:r>
          <a:r>
            <a:rPr lang="fr-CH" sz="1500" kern="1200" dirty="0" err="1"/>
            <a:t>Subriez</a:t>
          </a:r>
          <a:r>
            <a:rPr lang="fr-CH" sz="1500" kern="1200" dirty="0"/>
            <a:t>), Morges, St Loup</a:t>
          </a:r>
        </a:p>
      </dsp:txBody>
      <dsp:txXfrm rot="-5400000">
        <a:off x="2798063" y="186402"/>
        <a:ext cx="4922550" cy="957274"/>
      </dsp:txXfrm>
    </dsp:sp>
    <dsp:sp modelId="{BE4A8407-1D65-4532-9B11-34D6E30FE934}">
      <dsp:nvSpPr>
        <dsp:cNvPr id="0" name=""/>
        <dsp:cNvSpPr/>
      </dsp:nvSpPr>
      <dsp:spPr>
        <a:xfrm>
          <a:off x="0" y="2009"/>
          <a:ext cx="2798064" cy="1326058"/>
        </a:xfrm>
        <a:prstGeom prst="round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800" kern="1200" dirty="0"/>
            <a:t>Santé</a:t>
          </a:r>
        </a:p>
      </dsp:txBody>
      <dsp:txXfrm>
        <a:off x="64733" y="66742"/>
        <a:ext cx="2668598" cy="1196592"/>
      </dsp:txXfrm>
    </dsp:sp>
    <dsp:sp modelId="{9BD6D606-C883-4793-B865-098D3301C40D}">
      <dsp:nvSpPr>
        <dsp:cNvPr id="0" name=""/>
        <dsp:cNvSpPr/>
      </dsp:nvSpPr>
      <dsp:spPr>
        <a:xfrm rot="5400000">
          <a:off x="4754808" y="-429768"/>
          <a:ext cx="1060846" cy="4974336"/>
        </a:xfrm>
        <a:prstGeom prst="round2SameRect">
          <a:avLst/>
        </a:prstGeom>
        <a:solidFill>
          <a:schemeClr val="bg1">
            <a:alpha val="90000"/>
          </a:schemeClr>
        </a:solidFill>
        <a:ln w="264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ETML (école technique des métiers de Lausanne)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CPNV (centre professionnel du Nord vaudois)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EMS (école des métiers de Sainte-Croix)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ETVJ (école technique de la Vallée de Joux)</a:t>
          </a:r>
        </a:p>
      </dsp:txBody>
      <dsp:txXfrm rot="-5400000">
        <a:off x="2798063" y="1578763"/>
        <a:ext cx="4922550" cy="957274"/>
      </dsp:txXfrm>
    </dsp:sp>
    <dsp:sp modelId="{338D7D89-11CA-42EF-BE16-7BCB71A50D23}">
      <dsp:nvSpPr>
        <dsp:cNvPr id="0" name=""/>
        <dsp:cNvSpPr/>
      </dsp:nvSpPr>
      <dsp:spPr>
        <a:xfrm>
          <a:off x="0" y="1394370"/>
          <a:ext cx="2798064" cy="1326058"/>
        </a:xfrm>
        <a:prstGeom prst="round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800" kern="1200" dirty="0"/>
            <a:t>Technique</a:t>
          </a:r>
        </a:p>
      </dsp:txBody>
      <dsp:txXfrm>
        <a:off x="64733" y="1459103"/>
        <a:ext cx="2668598" cy="1196592"/>
      </dsp:txXfrm>
    </dsp:sp>
    <dsp:sp modelId="{AF51C4CF-4C50-4AE4-B577-1E321872411D}">
      <dsp:nvSpPr>
        <dsp:cNvPr id="0" name=""/>
        <dsp:cNvSpPr/>
      </dsp:nvSpPr>
      <dsp:spPr>
        <a:xfrm rot="5400000">
          <a:off x="4754808" y="962593"/>
          <a:ext cx="1060846" cy="4974336"/>
        </a:xfrm>
        <a:prstGeom prst="round2SameRect">
          <a:avLst/>
        </a:prstGeom>
        <a:solidFill>
          <a:schemeClr val="bg1">
            <a:alpha val="90000"/>
          </a:schemeClr>
        </a:solidFill>
        <a:ln w="264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ERACOM (école romande d’arts et de communication)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1500" kern="1200" dirty="0"/>
            <a:t>CEPV (centre d’enseignement professionnel de Vevey)</a:t>
          </a:r>
        </a:p>
      </dsp:txBody>
      <dsp:txXfrm rot="-5400000">
        <a:off x="2798063" y="2971124"/>
        <a:ext cx="4922550" cy="957274"/>
      </dsp:txXfrm>
    </dsp:sp>
    <dsp:sp modelId="{4779AC05-C694-4324-8C9F-AF5CBAC9E43B}">
      <dsp:nvSpPr>
        <dsp:cNvPr id="0" name=""/>
        <dsp:cNvSpPr/>
      </dsp:nvSpPr>
      <dsp:spPr>
        <a:xfrm>
          <a:off x="0" y="2786732"/>
          <a:ext cx="2798064" cy="1326058"/>
        </a:xfrm>
        <a:prstGeom prst="round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800" kern="1200" dirty="0"/>
            <a:t>Artistique</a:t>
          </a:r>
        </a:p>
      </dsp:txBody>
      <dsp:txXfrm>
        <a:off x="64733" y="2851465"/>
        <a:ext cx="2668598" cy="1196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D8A84-3483-4222-B976-7BF66246BD80}">
      <dsp:nvSpPr>
        <dsp:cNvPr id="0" name=""/>
        <dsp:cNvSpPr/>
      </dsp:nvSpPr>
      <dsp:spPr>
        <a:xfrm>
          <a:off x="2457437" y="463"/>
          <a:ext cx="5311844" cy="1808716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 w="264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5" tIns="15875" rIns="15875" bIns="1587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500" kern="1200" dirty="0"/>
            <a:t>PERFECTIONNEMENTS (ES, brevets, diplômes…)</a:t>
          </a:r>
        </a:p>
      </dsp:txBody>
      <dsp:txXfrm>
        <a:off x="2457437" y="226553"/>
        <a:ext cx="4633576" cy="1356537"/>
      </dsp:txXfrm>
    </dsp:sp>
    <dsp:sp modelId="{BD942DF8-179B-42C8-8D1A-60BC8EA43EAB}">
      <dsp:nvSpPr>
        <dsp:cNvPr id="0" name=""/>
        <dsp:cNvSpPr/>
      </dsp:nvSpPr>
      <dsp:spPr>
        <a:xfrm>
          <a:off x="3118" y="140449"/>
          <a:ext cx="2454319" cy="1528745"/>
        </a:xfrm>
        <a:prstGeom prst="round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Emploi</a:t>
          </a:r>
        </a:p>
      </dsp:txBody>
      <dsp:txXfrm>
        <a:off x="77745" y="215076"/>
        <a:ext cx="2305065" cy="1379491"/>
      </dsp:txXfrm>
    </dsp:sp>
    <dsp:sp modelId="{432EAC88-86D5-40FC-AD2E-27DCE336FA5D}">
      <dsp:nvSpPr>
        <dsp:cNvPr id="0" name=""/>
        <dsp:cNvSpPr/>
      </dsp:nvSpPr>
      <dsp:spPr>
        <a:xfrm>
          <a:off x="2457437" y="1990052"/>
          <a:ext cx="5311844" cy="1808716"/>
        </a:xfrm>
        <a:prstGeom prst="rightArrow">
          <a:avLst>
            <a:gd name="adj1" fmla="val 75000"/>
            <a:gd name="adj2" fmla="val 50000"/>
          </a:avLst>
        </a:prstGeom>
        <a:solidFill>
          <a:schemeClr val="bg1">
            <a:alpha val="90000"/>
          </a:schemeClr>
        </a:solidFill>
        <a:ln w="264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22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200" kern="1200" dirty="0"/>
            <a:t>HES  Hautes Ecoles spécialisées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200" kern="1200" dirty="0"/>
            <a:t>Passerelle (</a:t>
          </a:r>
          <a:r>
            <a:rPr lang="fr-CH" sz="2200" kern="1200" dirty="0" err="1"/>
            <a:t>anc.dubs</a:t>
          </a:r>
          <a:r>
            <a:rPr lang="fr-CH" sz="2200" kern="1200" dirty="0"/>
            <a:t>)          UNI/EPF</a:t>
          </a:r>
        </a:p>
      </dsp:txBody>
      <dsp:txXfrm>
        <a:off x="2457437" y="2216142"/>
        <a:ext cx="4633576" cy="1356537"/>
      </dsp:txXfrm>
    </dsp:sp>
    <dsp:sp modelId="{29DEACD7-C622-4407-8E27-59B0AEADCEE2}">
      <dsp:nvSpPr>
        <dsp:cNvPr id="0" name=""/>
        <dsp:cNvSpPr/>
      </dsp:nvSpPr>
      <dsp:spPr>
        <a:xfrm>
          <a:off x="3118" y="2125054"/>
          <a:ext cx="2454319" cy="1538711"/>
        </a:xfrm>
        <a:prstGeom prst="round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Maturité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300" kern="1200" dirty="0"/>
            <a:t>professionnelle</a:t>
          </a:r>
        </a:p>
      </dsp:txBody>
      <dsp:txXfrm>
        <a:off x="78232" y="2200168"/>
        <a:ext cx="2304091" cy="1388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53121E9-2E6F-4829-943B-7D78FD168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2ECE83-9BC9-4F14-BBCD-A1C1478D1F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B84330F3-363F-443B-8EF2-CFF2D53425BA}" type="datetimeFigureOut">
              <a:rPr lang="fr-CH" smtClean="0"/>
              <a:t>28.08.2026</a:t>
            </a:fld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9714D6-4D19-4175-A36C-16D71F445D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932E566A-14CA-4638-84F9-4775F3A46F5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40275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2684903-C769-4F80-B55A-43B55AE89242}" type="datetimeFigureOut">
              <a:rPr lang="fr-CH" smtClean="0"/>
              <a:pPr/>
              <a:t>28.08.2026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5D06D7A-3956-439F-BF94-B2E11234917E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416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6877"/>
            <a:ext cx="5438140" cy="4465263"/>
          </a:xfrm>
          <a:noFill/>
          <a:ln/>
        </p:spPr>
        <p:txBody>
          <a:bodyPr/>
          <a:lstStyle/>
          <a:p>
            <a:pPr eaLnBrk="1" hangingPunct="1"/>
            <a:endParaRPr lang="fr-C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15680" y="2132857"/>
            <a:ext cx="4991464" cy="10076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02784" y="2700338"/>
            <a:ext cx="10363200" cy="1470025"/>
          </a:xfrm>
          <a:ln>
            <a:solidFill>
              <a:srgbClr val="33CC33"/>
            </a:solidFill>
          </a:ln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0225"/>
            <a:ext cx="8534400" cy="1752600"/>
          </a:xfrm>
        </p:spPr>
        <p:txBody>
          <a:bodyPr anchor="ctr" anchorCtr="1"/>
          <a:lstStyle>
            <a:lvl1pPr algn="ctr">
              <a:defRPr sz="160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13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8435AF-1605-4D10-B56F-4509A8EC808A}" type="slidenum">
              <a:rPr lang="fr-CH" altLang="en-US" smtClean="0">
                <a:solidFill>
                  <a:srgbClr val="E3DED1"/>
                </a:solidFill>
              </a:rPr>
              <a:pPr>
                <a:defRPr/>
              </a:pPr>
              <a:t>‹N°›</a:t>
            </a:fld>
            <a:endParaRPr lang="fr-CH" altLang="en-US">
              <a:solidFill>
                <a:srgbClr val="E3DED1"/>
              </a:solidFill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4A9E-1B9B-4AC9-9825-F100F631DA0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58222-3DA9-4CB0-B77C-37B72E8237E4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3737-0C29-4FAF-B347-558424C899B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46AF-231F-4A77-B9D6-074DB79CDDFD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1375-F73E-48BB-9B8E-F3F217C475BC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CF05-9EA5-4D3F-838F-DAA42925E5E8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0893-AEA1-4D75-9D2E-24E3249B0B1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0BC8-6FA6-47D1-995B-1C2E5BC50E3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375D-6581-4F73-93B7-704D11A95305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82618" y="476251"/>
            <a:ext cx="2499783" cy="56165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83267" y="476251"/>
            <a:ext cx="7296151" cy="56165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2A12-CA73-4B3D-8EFD-FCBC2BA86153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re et graphique ou organigramme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 </a:t>
            </a:r>
            <a:r>
              <a:rPr lang="fr-FR" noProof="0" err="1"/>
              <a:t>SmartArt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583267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684434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583267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84434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694317-BE24-21E2-5D83-E55D7051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B7C3E7-3F8A-FD8A-5A94-CBBFC57A8B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4AABAC-EB0E-6B1D-BD85-7D4DD7F69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F22FBB-046F-2032-C1E6-E0E91B446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1AC65A-08EF-26AC-4379-7D52691BD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6538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AFE98-0D07-F711-5D88-25FD4EEF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6CFB7F-4BA3-00E3-67F0-05CD2067A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CC346E-84BB-71E8-5289-F93F16EA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5CB18-A754-5692-238A-16C6CA012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2A8A29-5748-A034-7B27-6BDFEC66F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13681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11493A-D2D3-CCCE-3E7F-C4EE7ADED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C7372B-2592-56E4-590B-7A918AAB7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9DE597-902F-A094-A851-A75C666F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4241C5-9C37-2BB2-BD6B-E11383D76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6CC775-1110-82C2-2AF8-9180778A5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63370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7D2755-B11E-479E-DF9C-6498FBDB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8890F1-65C8-7417-434F-F95239E8A1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EC714CC-E235-629E-B489-E91A09B3D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34346E-D92D-6288-1E5E-B218DB14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6E01C6-4B38-B4B4-7048-00A5F18D0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BA251E-3100-4E5E-426A-4B9658417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311212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254EBD-3783-0649-F5A5-4219B587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4AB280-E595-119D-E22F-9DF2EE552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B554FF-0E7B-4B8D-2D13-5588E88FF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CE85D9-9F73-F0FA-0D3D-660D7F411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3CA87F8-4A5C-C661-76CC-2FD14DD0F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890224C-AFC2-BFC8-71F7-BE82DAAD1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B017016-5167-66AB-1D6A-9CAEA72D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AD38E98-2BAA-D701-487B-8D65CC6F7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60536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206932-2C1A-898A-F459-EA7674533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7257F1A-602B-6014-580C-ECB3F8C3A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F642427-DA63-9AED-D862-EFBCE214E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E12C30-F4C6-02C7-D453-50D49832E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14694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0651F1-5D8C-5601-E054-E22C48889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0D47E28-DD63-AB6A-9F86-F6188BF9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0612B55-0F55-55D3-768F-035D81D95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20043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2185C-4904-0669-B13A-22BF5DE0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FFE7B0-0F9D-4B38-A89C-B361906B5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7024367-C9FA-52B8-70C5-706E5E08C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3B56EB1-AFFD-DE3D-E8F3-A5692EB44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423787-0F19-0288-217C-F08DC912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A221FA-B2D6-385D-7334-C30783E1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17624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1D64C0-0EF1-1168-A2C9-E52CCB411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83814B-12BC-75F5-B7EA-7E65652612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D090228-2105-8605-6EE6-A469559DE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1141DD0-7DDE-586D-E103-ED730F960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B8E848-0D2F-D364-5BA2-8CA0F2480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6B29A5-A16A-5B95-B4DC-88A0AB81A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38428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D5AC3-2993-73A5-D600-1FEB925D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159C7B-3846-36B0-C29A-E01C1A3087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0840AA-AB07-160D-04D7-8EA18392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66F051-1E0E-D4B0-ADE1-700F28523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9D2B3D-A563-07F7-D393-A1605B4D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49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893933F-74CF-B884-8E6C-C413759DCA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04CEF3-9712-3C2E-E3D9-A5767C37B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B3892C-E539-ACA2-FC03-1D1A1ECE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9A94CB-EA4E-485C-835B-88845BD9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00F932-5B03-AAA3-D750-A3E2B8E8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739595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6999C5-E3CC-E2E3-2DC6-941DCBA07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6CCEA0-2764-1447-ECD1-CEEF6EAB4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686FAF-52C0-CFE0-5ED2-537E9D40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4B4128-42CA-003B-3626-40B3AF612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77FEC7-D114-ADDE-C38D-AE704D10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807736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11B84-4123-DB70-13BE-D723D02E0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D6ADA7-FBAA-B787-4A20-5AFDF8496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9A36A0-CECC-E472-E05A-BE7825FD7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28C2A5-BECB-9DFA-C258-0CD909D8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0F7DA5-4931-8B81-35B6-E0494531C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48189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20DC8B-2BB3-31A9-D5F2-1BC009D9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1880C6-2755-8FE1-D80D-FF6D37B38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CE0A90-720B-091E-0911-A97E75E4D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274928-4800-C80B-750B-7E15A2913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6C1D0F-1B1F-1303-D00C-7D7355AA0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758212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414C4-F725-9C31-B2A2-87318F5E6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DD0822-A23F-EB41-5A1B-58C22DA2B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695B01-81FD-88ED-E7FB-7B97F5D4D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934948-D586-606E-1D01-3DBBC5FEE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2D517F-3CAC-0856-7BD1-BC28FA55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1C7D4A-B7CE-A7A0-DD5E-D61F994D6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12102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CE7EBE-62CD-DF3A-5ABF-F3DE3D495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098CDC-7E7F-CF04-20E4-0A6B0D124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F7E4DF-7245-D425-AD4A-87E1760CD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D45766-1164-F4F9-CA0F-2AB0B2D28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3F9DC8E-EA3F-2546-D5AF-98707C8CA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63CFD33-AF8E-A5C2-9ACA-6D5CD8C7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A142F59-2555-964D-677C-52088779B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6F1F5C-6A49-C767-3313-499FABF1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543087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E3B34-6A96-681B-D509-698CCA20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4B9CAF4-0437-C86E-12A4-992A2A389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C03DBE-A437-DFA4-0F1B-DF44882F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A0951F-FA9D-200B-87D3-982973E9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70641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8D913FD-2D7F-EFAD-4749-2292CABC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28B200-8CC6-7F23-4232-9B59DA39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59743E-BCF5-9EC1-3C91-DA010561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704238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FE3680-83E5-45BA-8F81-44E92933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630B0A-6618-D51D-9DBA-82F5E8431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7FC063-5609-9BC6-D1B8-91E42A46B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1EFC7B-5556-15D2-4071-59A1D57DD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4B5B22-06F3-3904-AE50-3764EF40F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ED8D163-B35F-9CEF-BFF3-88CDE9446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081100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91FAB6-EF22-4E64-8976-5E8F587B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C8255B-DCE3-C6FE-C962-931BC2C48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900F70-1F9A-AE04-ED0D-319449E08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98DD7A-D557-B244-F52D-A743CF0B7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FB8EFEA-EE13-B648-8EA3-17370855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034DB0-4909-1DDF-3C8F-8D3F3A576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833642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73FF-A85E-C49E-66C7-C713A4596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8A500D-22A0-7FB4-57E3-1615EBE3A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A703EA-96E1-7246-2362-D7FBBF72B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C53AEB-EEDD-CCFB-1272-09D5A5A67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2FE4DA-9518-2100-4125-7A167D716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09348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81CCEC-4AAA-A346-519B-8DE93F8FD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D0414E2-9BF9-2A2B-4E22-DE96229B1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DDED35-068F-C68D-44F5-F74B61CE5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45AE75-D6C1-271C-9F79-9FF4F0C12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51585C-BCD7-B36D-F1A9-60FA282A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925616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15680" y="2132857"/>
            <a:ext cx="4991464" cy="10076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02784" y="2700338"/>
            <a:ext cx="10363200" cy="1470025"/>
          </a:xfrm>
          <a:ln>
            <a:solidFill>
              <a:srgbClr val="33CC33"/>
            </a:solidFill>
          </a:ln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0225"/>
            <a:ext cx="8534400" cy="1752600"/>
          </a:xfrm>
        </p:spPr>
        <p:txBody>
          <a:bodyPr anchor="ctr" anchorCtr="1"/>
          <a:lstStyle>
            <a:lvl1pPr algn="ctr">
              <a:defRPr sz="160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13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8435AF-1605-4D10-B56F-4509A8EC808A}" type="slidenum">
              <a:rPr lang="fr-CH" altLang="en-US" smtClean="0">
                <a:solidFill>
                  <a:srgbClr val="E3DED1"/>
                </a:solidFill>
              </a:rPr>
              <a:pPr>
                <a:defRPr/>
              </a:pPr>
              <a:t>‹N°›</a:t>
            </a:fld>
            <a:endParaRPr lang="fr-CH" altLang="en-US">
              <a:solidFill>
                <a:srgbClr val="E3DED1"/>
              </a:solidFill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4A9E-1B9B-4AC9-9825-F100F631DA0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58222-3DA9-4CB0-B77C-37B72E8237E4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3737-0C29-4FAF-B347-558424C899B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46AF-231F-4A77-B9D6-074DB79CDDFD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1375-F73E-48BB-9B8E-F3F217C475BC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CF05-9EA5-4D3F-838F-DAA42925E5E8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0893-AEA1-4D75-9D2E-24E3249B0B1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0BC8-6FA6-47D1-995B-1C2E5BC50E3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375D-6581-4F73-93B7-704D11A95305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82618" y="476251"/>
            <a:ext cx="2499783" cy="56165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83267" y="476251"/>
            <a:ext cx="7296151" cy="56165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2A12-CA73-4B3D-8EFD-FCBC2BA86153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re et graphique ou organigramme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 </a:t>
            </a:r>
            <a:r>
              <a:rPr lang="fr-FR" noProof="0" err="1"/>
              <a:t>SmartArt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583267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684434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583267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84434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vd_logo_pantone-363c_rv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8518" y="2997200"/>
            <a:ext cx="9592733" cy="603250"/>
          </a:xfrm>
        </p:spPr>
        <p:txBody>
          <a:bodyPr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8518" y="3573463"/>
            <a:ext cx="9592733" cy="576262"/>
          </a:xfrm>
        </p:spPr>
        <p:txBody>
          <a:bodyPr/>
          <a:lstStyle>
            <a:lvl1pPr marL="0" indent="0" algn="r">
              <a:buFontTx/>
              <a:buNone/>
              <a:defRPr sz="1800" b="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7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A0CFBE-3BFC-4BAC-8831-300951666911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 txBox="1">
            <a:spLocks/>
          </p:cNvSpPr>
          <p:nvPr userDrawn="1"/>
        </p:nvSpPr>
        <p:spPr>
          <a:xfrm>
            <a:off x="10991850" y="6524625"/>
            <a:ext cx="730249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10C953-F9FA-4171-BEEB-49B980AC385B}" type="slidenum">
              <a:rPr lang="fr-CH" sz="900" smtClean="0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sz="900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Espace réservé de la date 3"/>
          <p:cNvSpPr txBox="1">
            <a:spLocks/>
          </p:cNvSpPr>
          <p:nvPr userDrawn="1"/>
        </p:nvSpPr>
        <p:spPr>
          <a:xfrm>
            <a:off x="4938663" y="6534870"/>
            <a:ext cx="3197324" cy="199305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b="1" dirty="0">
                <a:solidFill>
                  <a:srgbClr val="000000"/>
                </a:solidFill>
                <a:ea typeface="ＭＳ Ｐゴシック" pitchFamily="-84" charset="-128"/>
              </a:rPr>
              <a:t>Soirée d’informations – août 2026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900" b="1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Espace réservé du pied de page 5"/>
          <p:cNvSpPr txBox="1">
            <a:spLocks/>
          </p:cNvSpPr>
          <p:nvPr userDrawn="1"/>
        </p:nvSpPr>
        <p:spPr>
          <a:xfrm>
            <a:off x="719668" y="6524625"/>
            <a:ext cx="1363133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 dirty="0">
                <a:solidFill>
                  <a:srgbClr val="000000"/>
                </a:solidFill>
                <a:ea typeface="ＭＳ Ｐゴシック" pitchFamily="-84" charset="-128"/>
              </a:rPr>
              <a:t>DEF– DGEO	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</p:cSld>
  <p:clrMapOvr>
    <a:masterClrMapping/>
  </p:clrMapOvr>
  <p:transition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72113-EE27-4AED-ADCD-514772D128E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78517" y="2060575"/>
            <a:ext cx="4849283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31000" y="2060575"/>
            <a:ext cx="48514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8372AC-7646-4ACA-A81E-35B01063BCBF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24016D-5688-49A2-B9A6-8F2939C810DA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A660E8-1926-4A57-B1D8-6BC8C8F50B6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E130A-3D88-44CD-9FF2-95913FB96CCC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B5D7AE-EE7B-4A7D-A9C8-B90E6AFC9B7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F7F245-3F63-4AD5-9C12-9F11E019970E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D196B-3273-4D5D-A59C-88CA180D5A2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08018" y="549276"/>
            <a:ext cx="2474383" cy="482441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78518" y="549276"/>
            <a:ext cx="7226300" cy="482441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756524-77BB-4B51-8782-625318CC378B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VD-bichrome_peti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0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5884" y="1196975"/>
            <a:ext cx="9406467" cy="1470025"/>
          </a:xfrm>
        </p:spPr>
        <p:txBody>
          <a:bodyPr/>
          <a:lstStyle>
            <a:lvl1pPr algn="l">
              <a:defRPr sz="2800"/>
            </a:lvl1pPr>
          </a:lstStyle>
          <a:p>
            <a:pPr lvl="0"/>
            <a:r>
              <a:rPr lang="fr-CH" noProof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71134" y="3886200"/>
            <a:ext cx="9313333" cy="1752600"/>
          </a:xfrm>
        </p:spPr>
        <p:txBody>
          <a:bodyPr/>
          <a:lstStyle>
            <a:lvl1pPr marL="0" indent="0">
              <a:tabLst>
                <a:tab pos="271463" algn="l"/>
              </a:tabLst>
              <a:defRPr/>
            </a:lvl1pPr>
          </a:lstStyle>
          <a:p>
            <a:pPr lvl="0"/>
            <a:r>
              <a:rPr lang="fr-CH" noProof="0"/>
              <a:t>Cliquez pour modifier le style des sous-titres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9900"/>
                </a:solidFill>
              </a:defRPr>
            </a:lvl1pPr>
          </a:lstStyle>
          <a:p>
            <a:pPr>
              <a:defRPr/>
            </a:pPr>
            <a:r>
              <a:rPr lang="fr-CH"/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5401" y="1600201"/>
            <a:ext cx="504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40501" y="1600201"/>
            <a:ext cx="504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10651" y="274639"/>
            <a:ext cx="2571749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95400" y="274639"/>
            <a:ext cx="7512051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102870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295400" y="1600201"/>
            <a:ext cx="10287000" cy="4525963"/>
          </a:xfrm>
        </p:spPr>
        <p:txBody>
          <a:bodyPr/>
          <a:lstStyle/>
          <a:p>
            <a:pPr lvl="0"/>
            <a:endParaRPr lang="fr-CH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45AA2-3CCF-4371-BA00-D07073FB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2B3EEF-F022-4FF5-A2E4-93A4C7116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51D578-6ADB-423E-8B3C-0AD5D2D2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8F7C5D-88DF-4F42-B8E4-1FADABAE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E0359B-B069-4C2E-A275-50DF45E58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37465253"/>
      </p:ext>
    </p:extLst>
  </p:cSld>
  <p:clrMapOvr>
    <a:masterClrMapping/>
  </p:clrMapOvr>
  <p:transition>
    <p:push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BC46E-23E3-4151-B174-9407EF862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101" y="365126"/>
            <a:ext cx="6742323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373D8C-9DF8-48BF-BD76-495F21F20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53BEDD-C347-4D81-9FAE-6022B11F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03908D-EE10-4DF0-BA2C-7A606134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98A35C-C315-423D-AFFD-222B20426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48124479"/>
      </p:ext>
    </p:extLst>
  </p:cSld>
  <p:clrMapOvr>
    <a:masterClrMapping/>
  </p:clrMapOvr>
  <p:transition>
    <p:push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33E98-53A7-41F1-9C9C-DE018F0D3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81147E-8053-4E74-8751-DEA60C72A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F3CF40-D776-4955-9812-32228F88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1B0925-7D0F-4BEB-A0BE-DC71E668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EA64CD-1B85-47C6-B862-8D421683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55545033"/>
      </p:ext>
    </p:extLst>
  </p:cSld>
  <p:clrMapOvr>
    <a:masterClrMapping/>
  </p:clrMapOvr>
  <p:transition>
    <p:push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60704F-4C3C-484F-BD3C-FC5CE802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412" y="365126"/>
            <a:ext cx="6786392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43A75E-705F-4E0E-8336-9F9DDB167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930CCC-B4DB-4B8B-B817-4C6348E61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B0A912-9189-4031-A880-2107D59F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A256F0-7C5B-44E5-ACC8-52537B16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D8998F-71FB-4D89-BA54-D51B28DD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26335312"/>
      </p:ext>
    </p:extLst>
  </p:cSld>
  <p:clrMapOvr>
    <a:masterClrMapping/>
  </p:clrMapOvr>
  <p:transition>
    <p:push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035B38-9ECF-4EF0-B69E-408E48A40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345" y="365126"/>
            <a:ext cx="681576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BD1D2F-63B5-4386-B712-74734FE17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2D463A-E079-4511-805F-291637FE6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51F974-B4FA-4EDB-AF33-7B6D3A677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2065E-F077-4C32-8DD4-890AFD66D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3E6BB7D-AFA3-4AFC-AFDE-A777C16D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ADDE9F-AF91-4E50-A5D6-4CA080F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D29A833-EF72-4C84-92D9-10CFB1FF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14370461"/>
      </p:ext>
    </p:extLst>
  </p:cSld>
  <p:clrMapOvr>
    <a:masterClrMapping/>
  </p:clrMapOvr>
  <p:transition>
    <p:push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F4A21-A6DB-4CC9-9090-403AB280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723" y="365126"/>
            <a:ext cx="684514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C57688-B0E6-4F5D-8F25-F5EB82537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57055B-04C7-463D-83DE-88E6A607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F311AC-B9D9-4732-8E94-01245D81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35884390"/>
      </p:ext>
    </p:extLst>
  </p:cSld>
  <p:clrMapOvr>
    <a:masterClrMapping/>
  </p:clrMapOvr>
  <p:transition>
    <p:push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1890FBB-4850-42DC-BE8E-D6E26C302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35524D-06F0-437C-A624-F8A15BAB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CC85AD-DE80-4582-A76B-5A4293898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45977384"/>
      </p:ext>
    </p:extLst>
  </p:cSld>
  <p:clrMapOvr>
    <a:masterClrMapping/>
  </p:clrMapOvr>
  <p:transition>
    <p:pu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5831F-5978-4B75-B3AD-7C6B88E02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DF08B-BC50-4487-B623-FE4E8B9D3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63623E-C863-4410-BB9E-FBC478C09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DB23A1-91A1-434E-9060-3CC3D3CE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D9CE85-4673-421B-A588-EC21756E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476D40-CD54-4340-985C-6BC199FC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44223215"/>
      </p:ext>
    </p:extLst>
  </p:cSld>
  <p:clrMapOvr>
    <a:masterClrMapping/>
  </p:clrMapOvr>
  <p:transition>
    <p:pu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0F483-DACD-4F75-979E-47575682C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9A414B-507F-4C89-9229-F45F089BE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CB3FA1-92B5-43AD-A0D9-9D400E240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73A413-572C-4CF0-AF3D-B35838C0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236965-1163-431F-A4E9-46AE3BAC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7A07BF-5BA5-4917-A747-FCA281C2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73691681"/>
      </p:ext>
    </p:extLst>
  </p:cSld>
  <p:clrMapOvr>
    <a:masterClrMapping/>
  </p:clrMapOvr>
  <p:transition>
    <p:push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7A10-B0E3-44F7-8C40-3A420BB3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FF7ECA-7BE1-4F8C-8DD2-274BAAD77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447E54-22DB-4C54-8004-7AC2BF48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2545C2-18AB-4472-A73F-98A8112DD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D82B9F-B455-43F3-BBB6-381034E04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5819687"/>
      </p:ext>
    </p:extLst>
  </p:cSld>
  <p:clrMapOvr>
    <a:masterClrMapping/>
  </p:clrMapOvr>
  <p:transition>
    <p:push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BFE6CA7-C9C5-4C3B-82F4-C81171E0C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5C495C-01D7-42FA-B37F-545A67C20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BC138C-B543-4612-947C-134557E9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636498-BB9E-4A8D-996A-4F866630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76F14B-A8DF-41CA-AF45-30E48DEC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3958921"/>
      </p:ext>
    </p:extLst>
  </p:cSld>
  <p:clrMapOvr>
    <a:masterClrMapping/>
  </p:clrMapOvr>
  <p:transition>
    <p:push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E7CF3-01CF-4906-B9DA-5CD4EC550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724" y="365126"/>
            <a:ext cx="681576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5B63D5-FA50-44AE-8F35-53C72C28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BBDAA5-E3E7-4BD9-AA6B-27F5CA54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2AD7CD-BA36-4BB3-A557-8E46DC5F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830E-11F3-4E0E-AF29-422ABFE9361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32942158"/>
      </p:ext>
    </p:extLst>
  </p:cSld>
  <p:clrMapOvr>
    <a:masterClrMapping/>
  </p:clrMapOvr>
  <p:transition>
    <p:push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5227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313023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41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7179350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54410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0566882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868074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0796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4479869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2201800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834606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vd_logo_pantone-363c_rv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8518" y="2997200"/>
            <a:ext cx="9592733" cy="603250"/>
          </a:xfrm>
        </p:spPr>
        <p:txBody>
          <a:bodyPr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8518" y="3573463"/>
            <a:ext cx="9592733" cy="576262"/>
          </a:xfrm>
        </p:spPr>
        <p:txBody>
          <a:bodyPr/>
          <a:lstStyle>
            <a:lvl1pPr marL="0" indent="0" algn="r">
              <a:buFontTx/>
              <a:buNone/>
              <a:defRPr sz="1800" b="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7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A0CFBE-3BFC-4BAC-8831-300951666911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2923013"/>
      </p:ext>
    </p:extLst>
  </p:cSld>
  <p:clrMapOvr>
    <a:masterClrMapping/>
  </p:clrMapOvr>
  <p:transition>
    <p:push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 txBox="1">
            <a:spLocks/>
          </p:cNvSpPr>
          <p:nvPr userDrawn="1"/>
        </p:nvSpPr>
        <p:spPr>
          <a:xfrm>
            <a:off x="10991850" y="6524625"/>
            <a:ext cx="730249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10C953-F9FA-4171-BEEB-49B980AC385B}" type="slidenum">
              <a:rPr lang="fr-CH" sz="900" smtClean="0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sz="900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Espace réservé de la date 3"/>
          <p:cNvSpPr txBox="1">
            <a:spLocks/>
          </p:cNvSpPr>
          <p:nvPr userDrawn="1"/>
        </p:nvSpPr>
        <p:spPr>
          <a:xfrm>
            <a:off x="4938663" y="6534870"/>
            <a:ext cx="3197324" cy="199305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b="1" dirty="0">
                <a:solidFill>
                  <a:srgbClr val="000000"/>
                </a:solidFill>
                <a:ea typeface="ＭＳ Ｐゴシック" pitchFamily="-84" charset="-128"/>
              </a:rPr>
              <a:t>Soirée d’informations – août 2024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900" b="1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Espace réservé du pied de page 5"/>
          <p:cNvSpPr txBox="1">
            <a:spLocks/>
          </p:cNvSpPr>
          <p:nvPr userDrawn="1"/>
        </p:nvSpPr>
        <p:spPr>
          <a:xfrm>
            <a:off x="719668" y="6524625"/>
            <a:ext cx="1363133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 dirty="0">
                <a:solidFill>
                  <a:srgbClr val="000000"/>
                </a:solidFill>
                <a:ea typeface="ＭＳ Ｐゴシック" pitchFamily="-84" charset="-128"/>
              </a:rPr>
              <a:t>DEF– DGEO	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793450557"/>
      </p:ext>
    </p:extLst>
  </p:cSld>
  <p:clrMapOvr>
    <a:masterClrMapping/>
  </p:clrMapOvr>
  <p:transition>
    <p:push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72113-EE27-4AED-ADCD-514772D128E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0017796"/>
      </p:ext>
    </p:extLst>
  </p:cSld>
  <p:clrMapOvr>
    <a:masterClrMapping/>
  </p:clrMapOvr>
  <p:transition>
    <p:push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78517" y="2060575"/>
            <a:ext cx="4849283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31000" y="2060575"/>
            <a:ext cx="48514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8372AC-7646-4ACA-A81E-35B01063BCBF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9708271"/>
      </p:ext>
    </p:extLst>
  </p:cSld>
  <p:clrMapOvr>
    <a:masterClrMapping/>
  </p:clrMapOvr>
  <p:transition>
    <p:push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24016D-5688-49A2-B9A6-8F2939C810DA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8374080"/>
      </p:ext>
    </p:extLst>
  </p:cSld>
  <p:clrMapOvr>
    <a:masterClrMapping/>
  </p:clrMapOvr>
  <p:transition>
    <p:push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A660E8-1926-4A57-B1D8-6BC8C8F50B6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693148"/>
      </p:ext>
    </p:extLst>
  </p:cSld>
  <p:clrMapOvr>
    <a:masterClrMapping/>
  </p:clrMapOvr>
  <p:transition>
    <p:push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E130A-3D88-44CD-9FF2-95913FB96CCC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3834657"/>
      </p:ext>
    </p:extLst>
  </p:cSld>
  <p:clrMapOvr>
    <a:masterClrMapping/>
  </p:clrMapOvr>
  <p:transition>
    <p:push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B5D7AE-EE7B-4A7D-A9C8-B90E6AFC9B7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2013147"/>
      </p:ext>
    </p:extLst>
  </p:cSld>
  <p:clrMapOvr>
    <a:masterClrMapping/>
  </p:clrMapOvr>
  <p:transition>
    <p:push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F7F245-3F63-4AD5-9C12-9F11E019970E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7274209"/>
      </p:ext>
    </p:extLst>
  </p:cSld>
  <p:clrMapOvr>
    <a:masterClrMapping/>
  </p:clrMapOvr>
  <p:transition>
    <p:push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D196B-3273-4D5D-A59C-88CA180D5A2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387348"/>
      </p:ext>
    </p:extLst>
  </p:cSld>
  <p:clrMapOvr>
    <a:masterClrMapping/>
  </p:clrMapOvr>
  <p:transition>
    <p:push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08018" y="549276"/>
            <a:ext cx="2474383" cy="482441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78518" y="549276"/>
            <a:ext cx="7226300" cy="482441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756524-77BB-4B51-8782-625318CC378B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440677"/>
      </p:ext>
    </p:extLst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39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image" Target="../media/image5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9403" y="6309321"/>
          <a:ext cx="120015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3212698" imgH="1307937" progId="">
                  <p:embed/>
                </p:oleObj>
              </mc:Choice>
              <mc:Fallback>
                <p:oleObj name="Image" r:id="rId17" imgW="3212698" imgH="1307937" progId="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03" y="6309321"/>
                        <a:ext cx="120015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476251"/>
            <a:ext cx="999913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83267" y="1484313"/>
            <a:ext cx="99991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33CC33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CCD1B-BDCB-4B5D-9EBF-9CAEB3E8E83F}" type="slidenum">
              <a:rPr lang="fr-CH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912284" y="1124744"/>
            <a:ext cx="11040533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1200151" y="620713"/>
            <a:ext cx="0" cy="7921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4176185" y="6324600"/>
            <a:ext cx="38396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>
                <a:solidFill>
                  <a:srgbClr val="009900"/>
                </a:solidFill>
                <a:latin typeface="Arial" charset="0"/>
              </a:rPr>
              <a:t>Direction Organisation et Planification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2708" name="Picture 4" descr="Retour à l'accueil du Canton de Vaud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000" y="1116001"/>
            <a:ext cx="482600" cy="1190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>
    <p:push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9900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1">
          <a:solidFill>
            <a:srgbClr val="009900"/>
          </a:solidFill>
          <a:latin typeface="+mn-lt"/>
          <a:ea typeface="+mn-ea"/>
          <a:cs typeface="+mn-cs"/>
        </a:defRPr>
      </a:lvl1pPr>
      <a:lvl2pPr marL="360363" indent="-180975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Webdings" pitchFamily="18" charset="2"/>
        <a:buChar char="4"/>
        <a:defRPr b="1">
          <a:solidFill>
            <a:schemeClr val="tx2"/>
          </a:solidFill>
          <a:latin typeface="+mn-lt"/>
        </a:defRPr>
      </a:lvl2pPr>
      <a:lvl3pPr marL="768350" indent="-228600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Arial" charset="0"/>
        <a:buChar char="–"/>
        <a:defRPr b="1">
          <a:solidFill>
            <a:schemeClr val="tx2"/>
          </a:solidFill>
          <a:latin typeface="+mn-lt"/>
        </a:defRPr>
      </a:lvl3pPr>
      <a:lvl4pPr marL="1176338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–"/>
        <a:defRPr sz="1600" b="1">
          <a:solidFill>
            <a:srgbClr val="009900"/>
          </a:solidFill>
          <a:latin typeface="+mn-lt"/>
        </a:defRPr>
      </a:lvl4pPr>
      <a:lvl5pPr marL="15843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5pPr>
      <a:lvl6pPr marL="20415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6pPr>
      <a:lvl7pPr marL="24987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7pPr>
      <a:lvl8pPr marL="29559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8pPr>
      <a:lvl9pPr marL="34131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AE83B2-5418-4ED5-C17E-F20786D2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9C13D6-A103-5F92-B251-3B2E186A7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512E40-C20A-1065-3EED-AFA2EF3F4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3777802-4471-E8D4-DF3C-CB1D2FE3E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CDC3BA-4DFE-C57D-5CD3-9E9C024F5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39DC1-F90A-48A2-AAF3-EECDABBC7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9407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6EA291-835C-2FC3-1C9B-2592EA3A4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5AC20B-DE26-28A9-C305-0EAC458C9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66DA29-1B66-5C6A-F3B4-BFBE5C128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71116F-14B0-260F-BAAF-287E2BF1A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88AA4B-FE6A-CE0A-5488-2D1C40CD0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474E9-1F5B-432B-AD4B-01B371866A7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8336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9403" y="6309321"/>
          <a:ext cx="120015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3212698" imgH="1307937" progId="">
                  <p:embed/>
                </p:oleObj>
              </mc:Choice>
              <mc:Fallback>
                <p:oleObj name="Image" r:id="rId17" imgW="3212698" imgH="1307937" progId="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03" y="6309321"/>
                        <a:ext cx="120015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476251"/>
            <a:ext cx="999913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83267" y="1484313"/>
            <a:ext cx="99991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33CC33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CCD1B-BDCB-4B5D-9EBF-9CAEB3E8E83F}" type="slidenum">
              <a:rPr lang="fr-CH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912284" y="1124744"/>
            <a:ext cx="11040533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1200151" y="620713"/>
            <a:ext cx="0" cy="7921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4176185" y="6324600"/>
            <a:ext cx="38396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>
                <a:solidFill>
                  <a:srgbClr val="009900"/>
                </a:solidFill>
                <a:latin typeface="Arial" charset="0"/>
              </a:rPr>
              <a:t>Direction Organisation et Planification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2708" name="Picture 4" descr="Retour à l'accueil du Canton de Vaud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000" y="1116001"/>
            <a:ext cx="482600" cy="1190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ransition>
    <p:push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9900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1">
          <a:solidFill>
            <a:srgbClr val="009900"/>
          </a:solidFill>
          <a:latin typeface="+mn-lt"/>
          <a:ea typeface="+mn-ea"/>
          <a:cs typeface="+mn-cs"/>
        </a:defRPr>
      </a:lvl1pPr>
      <a:lvl2pPr marL="360363" indent="-180975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Webdings" pitchFamily="18" charset="2"/>
        <a:buChar char="4"/>
        <a:defRPr b="1">
          <a:solidFill>
            <a:schemeClr val="tx2"/>
          </a:solidFill>
          <a:latin typeface="+mn-lt"/>
        </a:defRPr>
      </a:lvl2pPr>
      <a:lvl3pPr marL="768350" indent="-228600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Arial" charset="0"/>
        <a:buChar char="–"/>
        <a:defRPr b="1">
          <a:solidFill>
            <a:schemeClr val="tx2"/>
          </a:solidFill>
          <a:latin typeface="+mn-lt"/>
        </a:defRPr>
      </a:lvl3pPr>
      <a:lvl4pPr marL="1176338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–"/>
        <a:defRPr sz="1600" b="1">
          <a:solidFill>
            <a:srgbClr val="009900"/>
          </a:solidFill>
          <a:latin typeface="+mn-lt"/>
        </a:defRPr>
      </a:lvl4pPr>
      <a:lvl5pPr marL="15843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5pPr>
      <a:lvl6pPr marL="20415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6pPr>
      <a:lvl7pPr marL="24987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7pPr>
      <a:lvl8pPr marL="29559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8pPr>
      <a:lvl9pPr marL="34131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8517" y="549275"/>
            <a:ext cx="990388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8517" y="2060575"/>
            <a:ext cx="990388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pic>
        <p:nvPicPr>
          <p:cNvPr id="1028" name="Picture 21" descr="vd_logo_pantone-363c_rv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push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74638"/>
            <a:ext cx="1028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1"/>
            <a:ext cx="10287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99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0099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  <p:pic>
        <p:nvPicPr>
          <p:cNvPr id="1031" name="Picture 7" descr="logoVD-bichrome_peti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1"/>
            <a:ext cx="1098551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ransition>
    <p:push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Char char="•"/>
        <a:defRPr sz="1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14470D9-5127-4E61-9F3D-9DC5F387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592F4F-A4E0-4AED-83C3-E27EB30F6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A8B9A7-4257-463A-8ECF-C16438B9C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1629FF-DB80-4A8B-90DF-C73F4EE8C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8D80D3-76C4-4A08-A954-0EDFCBC0C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A3E92B-97B4-4E1E-BA9E-E9527E90E7D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65" y="623284"/>
            <a:ext cx="2157984" cy="8092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A9B3E7-5979-4A3D-BAC2-46F2A3E9C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464" y="581506"/>
            <a:ext cx="1229371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3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transition>
    <p:push/>
  </p:transition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1012B98-3D70-4671-8709-69FA767687D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9555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8517" y="549275"/>
            <a:ext cx="990388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8517" y="2060575"/>
            <a:ext cx="990388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pic>
        <p:nvPicPr>
          <p:cNvPr id="1028" name="Picture 21" descr="vd_logo_pantone-363c_rv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035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ransition>
    <p:push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4.xml"/><Relationship Id="rId4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4.xml"/><Relationship Id="rId4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4.xml"/><Relationship Id="rId4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5" Type="http://schemas.openxmlformats.org/officeDocument/2006/relationships/hyperlink" Target="http://www.orientation.ch/" TargetMode="External"/><Relationship Id="rId4" Type="http://schemas.openxmlformats.org/officeDocument/2006/relationships/hyperlink" Target="http://www.vd.ch/orientation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7" Type="http://schemas.openxmlformats.org/officeDocument/2006/relationships/diagramColors" Target="../diagrams/colors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6.png"/><Relationship Id="rId5" Type="http://schemas.openxmlformats.org/officeDocument/2006/relationships/hyperlink" Target="http://www.vd.ch/orientation" TargetMode="External"/><Relationship Id="rId4" Type="http://schemas.openxmlformats.org/officeDocument/2006/relationships/hyperlink" Target="http://www.orientation.ch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?imgurl=https%3A%2F%2Favenir-inclusif.ch%2Fvd%2Fwp-content%2Fuploads%2Fsites%2F37%2Fvd_logo_rvb_web-002.png&amp;tbnid=gQTgw1XuRUlwYM&amp;vet=10CAIQxiAoAGoXChMIsI31moqqjgMVAAAAAB0AAAAAEAc..i&amp;imgrefurl=https%3A%2F%2Favenir-inclusif.ch%2Fvd%2Fpartenaire%2Fetat-de-vaud%2F&amp;docid=To2Etu8Hgk-mcM&amp;w=206&amp;h=300&amp;itg=1&amp;q=vaud%20logo&amp;client=firefox-b-e&amp;ved=0CAIQxiAoAGoXChMIsI31moqqjgMVAAAAAB0AAAAAEA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4.xml"/><Relationship Id="rId5" Type="http://schemas.openxmlformats.org/officeDocument/2006/relationships/hyperlink" Target="mailto:Juliane.panzeri@vd.ch" TargetMode="External"/><Relationship Id="rId4" Type="http://schemas.openxmlformats.org/officeDocument/2006/relationships/hyperlink" Target="mailto:marielle.chatelan@vd.ch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83632" y="1666876"/>
            <a:ext cx="7194550" cy="2295525"/>
          </a:xfrm>
        </p:spPr>
        <p:txBody>
          <a:bodyPr/>
          <a:lstStyle/>
          <a:p>
            <a:pPr algn="ctr" eaLnBrk="1" hangingPunct="1"/>
            <a:r>
              <a:rPr lang="fr-CH" dirty="0"/>
              <a:t>Etablissement Primaire et </a:t>
            </a:r>
            <a:br>
              <a:rPr lang="fr-CH" dirty="0"/>
            </a:br>
            <a:r>
              <a:rPr lang="fr-CH" dirty="0"/>
              <a:t>secondaire de Vevey</a:t>
            </a:r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dirty="0"/>
              <a:t>Soirée d’informations </a:t>
            </a:r>
            <a:br>
              <a:rPr lang="fr-CH" dirty="0"/>
            </a:br>
            <a:r>
              <a:rPr lang="fr-CH" dirty="0"/>
              <a:t>11VP</a:t>
            </a:r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sz="2400" b="0" i="1" dirty="0"/>
              <a:t>Collège du Clos, le 27 août 2026</a:t>
            </a:r>
            <a:br>
              <a:rPr lang="fr-CH" sz="2400" b="0" i="1" dirty="0"/>
            </a:br>
            <a:endParaRPr lang="fr-CH" b="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9CEAA-96F6-42CC-A71B-E48C4494B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70D0E3-2BE7-4567-BDF0-285081472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217" y="1872343"/>
            <a:ext cx="8821783" cy="3718560"/>
          </a:xfrm>
        </p:spPr>
        <p:txBody>
          <a:bodyPr/>
          <a:lstStyle/>
          <a:p>
            <a:r>
              <a:rPr lang="fr-CH" dirty="0"/>
              <a:t>1</a:t>
            </a:r>
            <a:r>
              <a:rPr lang="fr-CH" baseline="30000" dirty="0"/>
              <a:t>ère</a:t>
            </a:r>
            <a:r>
              <a:rPr lang="fr-CH" dirty="0"/>
              <a:t> partie - 11VP et Certificat, informations générales</a:t>
            </a:r>
          </a:p>
          <a:p>
            <a:pPr lvl="1"/>
            <a:r>
              <a:rPr lang="fr-CH" dirty="0"/>
              <a:t>Bénédicte Sailley, Directrice et Laurence Moriggi, Doyenne</a:t>
            </a:r>
            <a:endParaRPr lang="fr-CH" sz="2400" dirty="0"/>
          </a:p>
          <a:p>
            <a:pPr lvl="1"/>
            <a:endParaRPr lang="fr-CH" sz="2400" dirty="0"/>
          </a:p>
          <a:p>
            <a:r>
              <a:rPr lang="fr-CH" dirty="0"/>
              <a:t>2</a:t>
            </a:r>
            <a:r>
              <a:rPr lang="fr-CH" baseline="30000" dirty="0"/>
              <a:t>ème</a:t>
            </a:r>
            <a:r>
              <a:rPr lang="fr-CH" dirty="0"/>
              <a:t> partie – Orientation scolaire et professionnelle</a:t>
            </a:r>
          </a:p>
          <a:p>
            <a:pPr lvl="1"/>
            <a:r>
              <a:rPr lang="fr-CH" dirty="0"/>
              <a:t>Juliane Panzeri</a:t>
            </a:r>
          </a:p>
          <a:p>
            <a:pPr lvl="1"/>
            <a:endParaRPr lang="fr-CH" sz="2400" dirty="0"/>
          </a:p>
          <a:p>
            <a:r>
              <a:rPr lang="fr-CH" dirty="0"/>
              <a:t>3</a:t>
            </a:r>
            <a:r>
              <a:rPr lang="fr-CH" baseline="30000" dirty="0"/>
              <a:t>ème</a:t>
            </a:r>
            <a:r>
              <a:rPr lang="fr-CH" dirty="0"/>
              <a:t> partie – Réunion avec la/le </a:t>
            </a:r>
            <a:r>
              <a:rPr lang="fr-CH" dirty="0" err="1"/>
              <a:t>maître.esse</a:t>
            </a:r>
            <a:r>
              <a:rPr lang="fr-CH" dirty="0"/>
              <a:t> de classe</a:t>
            </a:r>
          </a:p>
          <a:p>
            <a:pPr lvl="1"/>
            <a:r>
              <a:rPr lang="fr-CH" dirty="0"/>
              <a:t>Dans la salle de classe de votre enfant</a:t>
            </a:r>
          </a:p>
          <a:p>
            <a:endParaRPr lang="fr-CH" dirty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07945412"/>
      </p:ext>
    </p:extLst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DE8F18-A694-489B-96C9-5204A067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Réseau de soutien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01229D-381E-4F66-8725-665B88F9D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131" y="1666876"/>
            <a:ext cx="8451669" cy="4403724"/>
          </a:xfrm>
        </p:spPr>
        <p:txBody>
          <a:bodyPr/>
          <a:lstStyle/>
          <a:p>
            <a:r>
              <a:rPr lang="fr-CH" sz="1800" dirty="0"/>
              <a:t>Médiateurs scolaires		</a:t>
            </a:r>
            <a:r>
              <a:rPr lang="fr-CH" sz="1800" b="0" dirty="0"/>
              <a:t>Mmes </a:t>
            </a:r>
            <a:r>
              <a:rPr lang="fr-CH" sz="1800" b="0" dirty="0" err="1"/>
              <a:t>Clavien</a:t>
            </a:r>
            <a:r>
              <a:rPr lang="fr-CH" sz="1800" b="0" dirty="0"/>
              <a:t> et Müller, </a:t>
            </a:r>
          </a:p>
          <a:p>
            <a:pPr marL="3657600" lvl="8" indent="0">
              <a:buNone/>
            </a:pPr>
            <a:r>
              <a:rPr lang="fr-CH" sz="1800" dirty="0"/>
              <a:t>M. Palluel</a:t>
            </a:r>
            <a:endParaRPr lang="fr-CH" sz="1400" dirty="0"/>
          </a:p>
          <a:p>
            <a:r>
              <a:rPr lang="fr-CH" sz="1800" dirty="0"/>
              <a:t>Educateur en  milieu scolaire	</a:t>
            </a:r>
            <a:r>
              <a:rPr lang="fr-CH" sz="1800" b="0" dirty="0"/>
              <a:t>M. Luisier et Mme Chuard</a:t>
            </a:r>
          </a:p>
          <a:p>
            <a:r>
              <a:rPr lang="fr-CH" sz="1800" dirty="0"/>
              <a:t>Médecin scolaire</a:t>
            </a:r>
            <a:r>
              <a:rPr lang="fr-CH" dirty="0"/>
              <a:t>		</a:t>
            </a:r>
            <a:r>
              <a:rPr lang="fr-CH" sz="1800" b="0" dirty="0"/>
              <a:t>Dr Popea</a:t>
            </a:r>
          </a:p>
          <a:p>
            <a:r>
              <a:rPr lang="fr-CH" sz="1800" dirty="0"/>
              <a:t>Infirmière scolaire</a:t>
            </a:r>
            <a:r>
              <a:rPr lang="fr-CH" sz="1800" b="0" dirty="0"/>
              <a:t>		Mme Constantin</a:t>
            </a:r>
          </a:p>
          <a:p>
            <a:r>
              <a:rPr lang="fr-CH" sz="1800" dirty="0"/>
              <a:t>Conseillères école-famille</a:t>
            </a:r>
            <a:r>
              <a:rPr lang="fr-CH" sz="1800" b="0" dirty="0"/>
              <a:t>	Mmes Grisoni Procacci et Dubois</a:t>
            </a:r>
          </a:p>
          <a:p>
            <a:r>
              <a:rPr lang="fr-CH" sz="1800" b="0" dirty="0"/>
              <a:t>Psychologues			Mmes Bolomey et Müller</a:t>
            </a:r>
          </a:p>
          <a:p>
            <a:r>
              <a:rPr lang="fr-CH" sz="1800" b="0" dirty="0"/>
              <a:t>Logopédistes			Mmes Mounir et Walther	</a:t>
            </a:r>
          </a:p>
          <a:p>
            <a:pPr lvl="1"/>
            <a:endParaRPr lang="fr-CH" dirty="0"/>
          </a:p>
          <a:p>
            <a:pPr lvl="1"/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884568586"/>
      </p:ext>
    </p:extLst>
  </p:cSld>
  <p:clrMapOvr>
    <a:masterClrMapping/>
  </p:clrMapOvr>
  <p:transition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D1A72-ABC7-423C-9B3A-98BA5FE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Calendrier de l’année scolaire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462AC-1330-47C9-9926-B9F15E1CD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131" y="1619250"/>
            <a:ext cx="8451669" cy="4953000"/>
          </a:xfrm>
        </p:spPr>
        <p:txBody>
          <a:bodyPr/>
          <a:lstStyle/>
          <a:p>
            <a:r>
              <a:rPr lang="fr-CH" sz="1800" dirty="0"/>
              <a:t>Fin du premier semestre	mercredi 23 décembre 2026</a:t>
            </a:r>
          </a:p>
          <a:p>
            <a:r>
              <a:rPr lang="fr-CH" dirty="0"/>
              <a:t>Point de situation		A vérifier</a:t>
            </a:r>
          </a:p>
          <a:p>
            <a:pPr lvl="1"/>
            <a:r>
              <a:rPr lang="fr-CH" dirty="0"/>
              <a:t>Conseil de classe</a:t>
            </a:r>
          </a:p>
          <a:p>
            <a:pPr lvl="1"/>
            <a:r>
              <a:rPr lang="fr-CH" dirty="0"/>
              <a:t>Inscription Gymnase, ECG et EC fin janvier</a:t>
            </a:r>
          </a:p>
          <a:p>
            <a:pPr marL="457200" lvl="1" indent="0">
              <a:buNone/>
            </a:pPr>
            <a:r>
              <a:rPr lang="fr-CH" dirty="0"/>
              <a:t> </a:t>
            </a:r>
            <a:endParaRPr lang="fr-CH" sz="2400" dirty="0"/>
          </a:p>
          <a:p>
            <a:pPr marL="400050"/>
            <a:r>
              <a:rPr lang="fr-CH" sz="1800" dirty="0"/>
              <a:t>Fin du second semestre	 mardi 1</a:t>
            </a:r>
            <a:r>
              <a:rPr lang="fr-CH" sz="1800" baseline="30000" dirty="0"/>
              <a:t>er</a:t>
            </a:r>
            <a:r>
              <a:rPr lang="fr-CH" sz="1800" dirty="0"/>
              <a:t> juin 2027</a:t>
            </a:r>
          </a:p>
          <a:p>
            <a:pPr marL="800100" lvl="1"/>
            <a:r>
              <a:rPr lang="fr-CH" dirty="0"/>
              <a:t>Point de situation</a:t>
            </a:r>
          </a:p>
          <a:p>
            <a:pPr marL="1200150" lvl="2"/>
            <a:r>
              <a:rPr lang="fr-CH" dirty="0"/>
              <a:t>Moyennes définitives pour toutes les branches sans examen</a:t>
            </a:r>
            <a:r>
              <a:rPr lang="fr-CH" b="1" dirty="0"/>
              <a:t>			</a:t>
            </a:r>
            <a:endParaRPr lang="fr-CH" sz="1800" b="1" dirty="0"/>
          </a:p>
          <a:p>
            <a:pPr lvl="1"/>
            <a:r>
              <a:rPr lang="fr-CH" b="1" dirty="0"/>
              <a:t>Examens 			   du 4 au 18 juin 2027</a:t>
            </a:r>
          </a:p>
          <a:p>
            <a:pPr lvl="1"/>
            <a:r>
              <a:rPr lang="fr-CH" b="1" dirty="0"/>
              <a:t>Fin des cours		   jeudi 3 juin 2027</a:t>
            </a:r>
          </a:p>
          <a:p>
            <a:pPr lvl="1"/>
            <a:r>
              <a:rPr lang="fr-CH" b="1" dirty="0"/>
              <a:t>Voyage de fin d’études	   du 24 mai au 28 mai 2027</a:t>
            </a:r>
          </a:p>
          <a:p>
            <a:pPr lvl="1"/>
            <a:r>
              <a:rPr lang="fr-CH" b="1" dirty="0"/>
              <a:t>Cérémonie des promotions  jeudi 1</a:t>
            </a:r>
            <a:r>
              <a:rPr lang="fr-CH" b="1" baseline="30000" dirty="0"/>
              <a:t>er</a:t>
            </a:r>
            <a:r>
              <a:rPr lang="fr-CH" b="1" dirty="0"/>
              <a:t> juillet 2027</a:t>
            </a:r>
          </a:p>
          <a:p>
            <a:pPr marL="457200" lvl="1" indent="0">
              <a:buNone/>
            </a:pPr>
            <a:endParaRPr lang="fr-CH" b="1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32052549"/>
      </p:ext>
    </p:extLst>
  </p:cSld>
  <p:clrMapOvr>
    <a:masterClrMapping/>
  </p:clrMapOvr>
  <p:transition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41504-85AF-4CC6-BA49-FA5DFB47F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Examen de certificat – 11VP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4EE40D-0136-4DAA-BFBD-0D934A200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1657352"/>
            <a:ext cx="8532283" cy="3924843"/>
          </a:xfrm>
        </p:spPr>
        <p:txBody>
          <a:bodyPr/>
          <a:lstStyle/>
          <a:p>
            <a:r>
              <a:rPr lang="fr-CH" dirty="0"/>
              <a:t>5 branches à examen :</a:t>
            </a:r>
          </a:p>
          <a:p>
            <a:pPr lvl="1"/>
            <a:r>
              <a:rPr lang="fr-CH" dirty="0"/>
              <a:t>Français – Mathématiques – Allemand – Anglais </a:t>
            </a:r>
          </a:p>
          <a:p>
            <a:pPr lvl="1"/>
            <a:r>
              <a:rPr lang="fr-CH" dirty="0"/>
              <a:t>l’OS </a:t>
            </a:r>
          </a:p>
          <a:p>
            <a:pPr lvl="1"/>
            <a:endParaRPr lang="fr-CH" dirty="0"/>
          </a:p>
          <a:p>
            <a:pPr marL="400050">
              <a:buFont typeface="Arial" panose="020B0604020202020204" pitchFamily="34" charset="0"/>
              <a:buChar char="•"/>
            </a:pPr>
            <a:r>
              <a:rPr lang="fr-CH" dirty="0"/>
              <a:t>5 épreuves écrites  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fr-CH" dirty="0"/>
              <a:t>FRA-MAT-ALL-ANG : épreuves cantonales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fr-CH" dirty="0"/>
              <a:t>OS : de la compétence de l’EPS</a:t>
            </a:r>
          </a:p>
          <a:p>
            <a:pPr marL="400050">
              <a:buFont typeface="Arial" panose="020B0604020202020204" pitchFamily="34" charset="0"/>
              <a:buChar char="•"/>
            </a:pPr>
            <a:r>
              <a:rPr lang="fr-CH" dirty="0"/>
              <a:t>5 épreuves orales </a:t>
            </a:r>
          </a:p>
          <a:p>
            <a:pPr marL="800100" lvl="1">
              <a:buFont typeface="Arial" panose="020B0604020202020204" pitchFamily="34" charset="0"/>
              <a:buChar char="•"/>
            </a:pPr>
            <a:r>
              <a:rPr lang="fr-CH" dirty="0"/>
              <a:t>Oraux préparés par les enseignants</a:t>
            </a:r>
          </a:p>
          <a:p>
            <a:pPr marL="400050">
              <a:buFont typeface="Arial" panose="020B0604020202020204" pitchFamily="34" charset="0"/>
              <a:buChar char="•"/>
            </a:pPr>
            <a:endParaRPr lang="fr-CH" dirty="0"/>
          </a:p>
          <a:p>
            <a:pPr marL="400050">
              <a:buFont typeface="Arial" panose="020B0604020202020204" pitchFamily="34" charset="0"/>
              <a:buChar char="•"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98119414"/>
      </p:ext>
    </p:extLst>
  </p:cSld>
  <p:clrMapOvr>
    <a:masterClrMapping/>
  </p:clrMapOvr>
  <p:transition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76CD47-E0B1-4D16-9400-A4ED9DE0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de certification en VP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7DF691-FC3E-4C9A-B1EE-58F95B0A3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0091" y="1419498"/>
            <a:ext cx="8390709" cy="3954191"/>
          </a:xfrm>
        </p:spPr>
        <p:txBody>
          <a:bodyPr/>
          <a:lstStyle/>
          <a:p>
            <a:r>
              <a:rPr lang="fr-CH" dirty="0"/>
              <a:t>Être présent aux examens</a:t>
            </a:r>
          </a:p>
          <a:p>
            <a:endParaRPr lang="fr-CH" dirty="0"/>
          </a:p>
          <a:p>
            <a:r>
              <a:rPr lang="fr-CH" dirty="0"/>
              <a:t>Groupe principal	40 pts et plus</a:t>
            </a:r>
          </a:p>
          <a:p>
            <a:r>
              <a:rPr lang="fr-CH" dirty="0"/>
              <a:t>Groupe restreint 	16 pts et plus</a:t>
            </a:r>
          </a:p>
          <a:p>
            <a:pPr lvl="1"/>
            <a:r>
              <a:rPr lang="fr-CH" dirty="0">
                <a:solidFill>
                  <a:srgbClr val="FF0000"/>
                </a:solidFill>
              </a:rPr>
              <a:t>Cas limite 	maximum 0.5 pt d’insuffisance par groupe</a:t>
            </a:r>
          </a:p>
          <a:p>
            <a:pPr lvl="2"/>
            <a:r>
              <a:rPr lang="fr-CH" dirty="0"/>
              <a:t>Demande écrite et motivée des parents et de l’élève</a:t>
            </a:r>
          </a:p>
          <a:p>
            <a:pPr lvl="2"/>
            <a:r>
              <a:rPr lang="fr-CH" dirty="0"/>
              <a:t>Préavis du Conseil de classe </a:t>
            </a:r>
          </a:p>
          <a:p>
            <a:pPr lvl="2"/>
            <a:r>
              <a:rPr lang="fr-CH" dirty="0"/>
              <a:t>Décision du Conseil de direction</a:t>
            </a:r>
          </a:p>
          <a:p>
            <a:pPr marL="457200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29012686"/>
      </p:ext>
    </p:extLst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0ED34C-0F40-4993-BC8F-A4960B2B6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de certification en VP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B097A4-577F-47D4-84FD-487A515CC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1567543"/>
            <a:ext cx="8382000" cy="4458788"/>
          </a:xfrm>
        </p:spPr>
        <p:txBody>
          <a:bodyPr/>
          <a:lstStyle/>
          <a:p>
            <a:r>
              <a:rPr lang="fr-CH" dirty="0"/>
              <a:t>Résultats obtenus : une seule note par branche, arrondie au demi-point</a:t>
            </a:r>
          </a:p>
          <a:p>
            <a:pPr lvl="1"/>
            <a:r>
              <a:rPr lang="fr-CH" b="1" u="sng" dirty="0"/>
              <a:t>Note d’examen </a:t>
            </a:r>
            <a:r>
              <a:rPr lang="fr-CH" dirty="0"/>
              <a:t>: 20% dans la moyenne annuelle</a:t>
            </a:r>
          </a:p>
          <a:p>
            <a:pPr marL="457200" lvl="1" indent="0">
              <a:buNone/>
            </a:pPr>
            <a:r>
              <a:rPr lang="fr-CH" dirty="0"/>
              <a:t>	Exemple : année 4,2 et examen 4.5</a:t>
            </a:r>
          </a:p>
          <a:p>
            <a:pPr lvl="2"/>
            <a:r>
              <a:rPr lang="fr-CH" dirty="0"/>
              <a:t>(4.2x0.8) + (4.5x0.2), soit 4.26</a:t>
            </a:r>
          </a:p>
          <a:p>
            <a:pPr lvl="2"/>
            <a:r>
              <a:rPr lang="fr-CH" dirty="0"/>
              <a:t>Moyenne arrondie au demi-point, soit 4.5 (RLEO, art 84)</a:t>
            </a:r>
          </a:p>
          <a:p>
            <a:pPr lvl="2"/>
            <a:endParaRPr lang="fr-CH" dirty="0"/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CH" sz="1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FRA et MAT </a:t>
            </a:r>
            <a:r>
              <a:rPr kumimoji="0" lang="fr-CH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: épreuve orale compte pour un tiers de la note  d’examen</a:t>
            </a:r>
          </a:p>
          <a:p>
            <a:pPr marL="742950" marR="0" lvl="1" indent="-28575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CH" sz="1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ALL et ANG </a:t>
            </a:r>
            <a:r>
              <a:rPr kumimoji="0" lang="fr-CH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: épreuve orale compte pour un quart de la note d’examen.</a:t>
            </a:r>
            <a:endParaRPr lang="fr-CH" dirty="0"/>
          </a:p>
          <a:p>
            <a:pPr lvl="2"/>
            <a:endParaRPr lang="fr-CH" dirty="0"/>
          </a:p>
          <a:p>
            <a:pPr lvl="2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15669705"/>
      </p:ext>
    </p:extLst>
  </p:cSld>
  <p:clrMapOvr>
    <a:masterClrMapping/>
  </p:clrMapOvr>
  <p:transition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EF89A-6DD2-4F12-9CAF-9874E3407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En cas de non-certification VP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292A22-0AB5-4B9B-B243-2F471B921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472" y="1772443"/>
            <a:ext cx="9903883" cy="4018757"/>
          </a:xfrm>
        </p:spPr>
        <p:txBody>
          <a:bodyPr/>
          <a:lstStyle/>
          <a:p>
            <a:r>
              <a:rPr lang="fr-CH" dirty="0"/>
              <a:t>Obtention d’un certificat VG aux conditions suivantes :</a:t>
            </a:r>
          </a:p>
          <a:p>
            <a:pPr lvl="1"/>
            <a:r>
              <a:rPr lang="fr-CH" dirty="0"/>
              <a:t>Demande écrite des parents,</a:t>
            </a:r>
          </a:p>
          <a:p>
            <a:pPr lvl="1"/>
            <a:r>
              <a:rPr lang="fr-CH" dirty="0"/>
              <a:t>Groupe principal 		38.5 pts</a:t>
            </a:r>
          </a:p>
          <a:p>
            <a:pPr lvl="1"/>
            <a:r>
              <a:rPr lang="fr-CH" dirty="0"/>
              <a:t>Groupe restreint		14.5 pts</a:t>
            </a:r>
          </a:p>
          <a:p>
            <a:pPr lvl="2"/>
            <a:r>
              <a:rPr lang="fr-CH" dirty="0">
                <a:solidFill>
                  <a:srgbClr val="FF0000"/>
                </a:solidFill>
              </a:rPr>
              <a:t>Cas limite		Max. 1 pt d’insuffisance par groupe</a:t>
            </a:r>
          </a:p>
          <a:p>
            <a:pPr marL="914400" lvl="2" indent="0">
              <a:buNone/>
            </a:pPr>
            <a:endParaRPr lang="fr-CH" dirty="0">
              <a:solidFill>
                <a:srgbClr val="FF0000"/>
              </a:solidFill>
            </a:endParaRPr>
          </a:p>
          <a:p>
            <a:r>
              <a:rPr lang="fr-CH" dirty="0"/>
              <a:t>Accès avec le certificat VG et sous conditions, au RACC2, à l’ECG et à l’EC. </a:t>
            </a:r>
          </a:p>
          <a:p>
            <a:pPr marL="914400" lvl="2" indent="0">
              <a:buNone/>
            </a:pPr>
            <a:endParaRPr lang="fr-CH" dirty="0">
              <a:solidFill>
                <a:srgbClr val="FF0000"/>
              </a:solidFill>
            </a:endParaRPr>
          </a:p>
          <a:p>
            <a:pPr lvl="2"/>
            <a:endParaRPr lang="fr-CH" dirty="0"/>
          </a:p>
          <a:p>
            <a:pPr lvl="2"/>
            <a:endParaRPr lang="fr-CH" dirty="0"/>
          </a:p>
          <a:p>
            <a:pPr lvl="2"/>
            <a:endParaRPr lang="fr-CH" dirty="0"/>
          </a:p>
          <a:p>
            <a:pPr lvl="2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50167697"/>
      </p:ext>
    </p:extLst>
  </p:cSld>
  <p:clrMapOvr>
    <a:masterClrMapping/>
  </p:clrMapOvr>
  <p:transition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B1010-BCB8-4B7F-B25F-B4322F0B2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Que faire en cas d’échec?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55BE04-6BF8-4448-BBC2-C7A06A3AE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5257" y="1602378"/>
            <a:ext cx="8425543" cy="3771311"/>
          </a:xfrm>
        </p:spPr>
        <p:txBody>
          <a:bodyPr/>
          <a:lstStyle/>
          <a:p>
            <a:r>
              <a:rPr lang="fr-CH" dirty="0"/>
              <a:t>Redoublement </a:t>
            </a:r>
          </a:p>
          <a:p>
            <a:pPr marL="0" indent="0">
              <a:buNone/>
            </a:pPr>
            <a:endParaRPr lang="fr-CH" dirty="0"/>
          </a:p>
          <a:p>
            <a:r>
              <a:rPr lang="fr-CH" dirty="0"/>
              <a:t>Attestation de fin de scolarité (LEO, art 58)</a:t>
            </a:r>
          </a:p>
        </p:txBody>
      </p:sp>
    </p:spTree>
    <p:extLst>
      <p:ext uri="{BB962C8B-B14F-4D97-AF65-F5344CB8AC3E}">
        <p14:creationId xmlns:p14="http://schemas.microsoft.com/office/powerpoint/2010/main" val="3268146733"/>
      </p:ext>
    </p:extLst>
  </p:cSld>
  <p:clrMapOvr>
    <a:masterClrMapping/>
  </p:clrMapOvr>
  <p:transition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6A2D9-18E1-446F-A26B-81BB4EF0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Présentation des examens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6DB8E9-32BC-43A4-B118-17600B7D7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Français			M. Palluel</a:t>
            </a:r>
          </a:p>
          <a:p>
            <a:r>
              <a:rPr lang="fr-CH" dirty="0"/>
              <a:t>Mathématiques		</a:t>
            </a:r>
            <a:r>
              <a:rPr lang="fr-CH"/>
              <a:t>Mme Dos Santos</a:t>
            </a:r>
            <a:endParaRPr lang="fr-CH" dirty="0"/>
          </a:p>
          <a:p>
            <a:r>
              <a:rPr lang="fr-CH" dirty="0"/>
              <a:t>Allemand	et anglais	Mme Reiff</a:t>
            </a:r>
          </a:p>
        </p:txBody>
      </p:sp>
    </p:spTree>
    <p:extLst>
      <p:ext uri="{BB962C8B-B14F-4D97-AF65-F5344CB8AC3E}">
        <p14:creationId xmlns:p14="http://schemas.microsoft.com/office/powerpoint/2010/main" val="3884545347"/>
      </p:ext>
    </p:extLst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65DC60-EEF3-8429-253B-A4DE71C86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</a:t>
            </a:r>
            <a:r>
              <a:rPr lang="fr-FR" b="1" dirty="0"/>
              <a:t>ECRIT</a:t>
            </a:r>
            <a:r>
              <a:rPr lang="fr-FR" dirty="0"/>
              <a:t> de français (juin 2027)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E1643EC1-EC54-C5DF-D2DC-107FB004D3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235741"/>
              </p:ext>
            </p:extLst>
          </p:nvPr>
        </p:nvGraphicFramePr>
        <p:xfrm>
          <a:off x="1389529" y="1059867"/>
          <a:ext cx="10623179" cy="5411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529">
                  <a:extLst>
                    <a:ext uri="{9D8B030D-6E8A-4147-A177-3AD203B41FA5}">
                      <a16:colId xmlns:a16="http://schemas.microsoft.com/office/drawing/2014/main" val="2050406487"/>
                    </a:ext>
                  </a:extLst>
                </a:gridCol>
                <a:gridCol w="1853211">
                  <a:extLst>
                    <a:ext uri="{9D8B030D-6E8A-4147-A177-3AD203B41FA5}">
                      <a16:colId xmlns:a16="http://schemas.microsoft.com/office/drawing/2014/main" val="4233846281"/>
                    </a:ext>
                  </a:extLst>
                </a:gridCol>
                <a:gridCol w="1915937">
                  <a:extLst>
                    <a:ext uri="{9D8B030D-6E8A-4147-A177-3AD203B41FA5}">
                      <a16:colId xmlns:a16="http://schemas.microsoft.com/office/drawing/2014/main" val="3472682787"/>
                    </a:ext>
                  </a:extLst>
                </a:gridCol>
                <a:gridCol w="672859">
                  <a:extLst>
                    <a:ext uri="{9D8B030D-6E8A-4147-A177-3AD203B41FA5}">
                      <a16:colId xmlns:a16="http://schemas.microsoft.com/office/drawing/2014/main" val="4233899765"/>
                    </a:ext>
                  </a:extLst>
                </a:gridCol>
                <a:gridCol w="2554581">
                  <a:extLst>
                    <a:ext uri="{9D8B030D-6E8A-4147-A177-3AD203B41FA5}">
                      <a16:colId xmlns:a16="http://schemas.microsoft.com/office/drawing/2014/main" val="1399150585"/>
                    </a:ext>
                  </a:extLst>
                </a:gridCol>
                <a:gridCol w="1856062">
                  <a:extLst>
                    <a:ext uri="{9D8B030D-6E8A-4147-A177-3AD203B41FA5}">
                      <a16:colId xmlns:a16="http://schemas.microsoft.com/office/drawing/2014/main" val="3642666541"/>
                    </a:ext>
                  </a:extLst>
                </a:gridCol>
              </a:tblGrid>
              <a:tr h="1184105">
                <a:tc>
                  <a:txBody>
                    <a:bodyPr/>
                    <a:lstStyle/>
                    <a:p>
                      <a:r>
                        <a:rPr lang="fr-FR" dirty="0"/>
                        <a:t>Parties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Orthographe, conjugaison, syntaxe, ponctuation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 totale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Matériel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27613"/>
                  </a:ext>
                </a:extLst>
              </a:tr>
              <a:tr h="1424246">
                <a:tc>
                  <a:txBody>
                    <a:bodyPr/>
                    <a:lstStyle/>
                    <a:p>
                      <a:r>
                        <a:rPr lang="fr-FR" b="1" dirty="0"/>
                        <a:t>Partie 1 :</a:t>
                      </a:r>
                    </a:p>
                    <a:p>
                      <a:r>
                        <a:rPr lang="fr-FR" sz="1600" dirty="0"/>
                        <a:t>Compréhension de l’écrit (CE</a:t>
                      </a:r>
                      <a:r>
                        <a:rPr lang="fr-FR" dirty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Texte à lire et questionnaire de compréhension / analyse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Non évalué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Examen prévu pour 180 minutes (3 heures)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À disposition :</a:t>
                      </a:r>
                    </a:p>
                    <a:p>
                      <a:r>
                        <a:rPr lang="fr-FR" dirty="0"/>
                        <a:t>240 minutes (4 heures)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Recommandé :</a:t>
                      </a:r>
                    </a:p>
                    <a:p>
                      <a:r>
                        <a:rPr lang="fr-FR" dirty="0"/>
                        <a:t>Partie 1 : 1 heure</a:t>
                      </a:r>
                    </a:p>
                    <a:p>
                      <a:r>
                        <a:rPr lang="fr-FR" dirty="0"/>
                        <a:t>Partie 2 : 3 heures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dirty="0"/>
                        <a:t>Dictionnaire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Bescherelle conjugaison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Texte et Langue /</a:t>
                      </a:r>
                    </a:p>
                    <a:p>
                      <a:r>
                        <a:rPr lang="fr-FR" dirty="0"/>
                        <a:t>Bescherelle orthographe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De quoi écrire et effacer, à l’encre bleue ou noire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58311"/>
                  </a:ext>
                </a:extLst>
              </a:tr>
              <a:tr h="2759476">
                <a:tc>
                  <a:txBody>
                    <a:bodyPr/>
                    <a:lstStyle/>
                    <a:p>
                      <a:r>
                        <a:rPr lang="fr-FR" b="1" dirty="0"/>
                        <a:t>Partie 2 :</a:t>
                      </a:r>
                    </a:p>
                    <a:p>
                      <a:r>
                        <a:rPr lang="fr-FR" sz="1600" dirty="0"/>
                        <a:t>Production de l’écrit (PE)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Rédaction de texte narratif ou</a:t>
                      </a:r>
                    </a:p>
                    <a:p>
                      <a:r>
                        <a:rPr lang="fr-FR" dirty="0"/>
                        <a:t>argumentatif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Évalué sur les premiers mots de la rédaction.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VGn1 : </a:t>
                      </a:r>
                      <a:r>
                        <a:rPr lang="fr-FR" sz="1400" dirty="0"/>
                        <a:t>250 mots</a:t>
                      </a:r>
                    </a:p>
                    <a:p>
                      <a:r>
                        <a:rPr lang="fr-FR" dirty="0"/>
                        <a:t>VGn2 : </a:t>
                      </a:r>
                      <a:r>
                        <a:rPr lang="fr-FR" sz="1400" dirty="0"/>
                        <a:t>350 mots</a:t>
                      </a:r>
                    </a:p>
                    <a:p>
                      <a:r>
                        <a:rPr lang="fr-FR" dirty="0"/>
                        <a:t>VP :      </a:t>
                      </a:r>
                      <a:r>
                        <a:rPr lang="fr-FR" sz="1400" dirty="0"/>
                        <a:t>450 mots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583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516099"/>
      </p:ext>
    </p:extLst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FCB94D-EDDD-5EF5-47B8-91AA127A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</a:t>
            </a:r>
            <a:r>
              <a:rPr lang="fr-FR" b="1" dirty="0"/>
              <a:t>ORAL </a:t>
            </a:r>
            <a:r>
              <a:rPr lang="fr-FR" dirty="0"/>
              <a:t>de français (juin 2026)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45F18D-6F6C-E360-7598-25F0BB1EB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2060575"/>
            <a:ext cx="9903883" cy="3918884"/>
          </a:xfrm>
        </p:spPr>
        <p:txBody>
          <a:bodyPr>
            <a:noAutofit/>
          </a:bodyPr>
          <a:lstStyle/>
          <a:p>
            <a:r>
              <a:rPr lang="fr-FR" sz="1600" dirty="0"/>
              <a:t>Production orale (PO)</a:t>
            </a:r>
          </a:p>
          <a:p>
            <a:pPr marL="0" indent="0">
              <a:buNone/>
            </a:pPr>
            <a:r>
              <a:rPr lang="fr-FR" sz="1600" dirty="0"/>
              <a:t>VP : analyse d’un extrait littéraire</a:t>
            </a:r>
          </a:p>
          <a:p>
            <a:pPr marL="0" indent="0">
              <a:buNone/>
            </a:pPr>
            <a:r>
              <a:rPr lang="fr-FR" sz="1600" dirty="0"/>
              <a:t>VG : analyse d’un extrait littéraire ou autre activité de PO travaillée durant l’année</a:t>
            </a:r>
          </a:p>
          <a:p>
            <a:pPr marL="0" indent="0">
              <a:buNone/>
            </a:pPr>
            <a:endParaRPr lang="fr-FR" sz="1600" dirty="0"/>
          </a:p>
          <a:p>
            <a:r>
              <a:rPr lang="fr-FR" sz="1600" dirty="0"/>
              <a:t>Grille d’évaluation déterminée par les enseignants</a:t>
            </a:r>
          </a:p>
          <a:p>
            <a:endParaRPr lang="fr-FR" sz="1600" dirty="0"/>
          </a:p>
          <a:p>
            <a:r>
              <a:rPr lang="fr-FR" sz="1600" dirty="0"/>
              <a:t>Grille d’évaluation, temps de préparation et temps de passage différents selon la voie / le niveau (VGn1, VGn2, VP)</a:t>
            </a:r>
          </a:p>
          <a:p>
            <a:pPr marL="0" indent="0">
              <a:buNone/>
            </a:pPr>
            <a:endParaRPr lang="fr-FR" sz="1600" dirty="0"/>
          </a:p>
          <a:p>
            <a:r>
              <a:rPr lang="fr-FR" sz="1600" dirty="0"/>
              <a:t>1 note finale d’examen</a:t>
            </a:r>
          </a:p>
          <a:p>
            <a:pPr marL="0" indent="0">
              <a:buNone/>
            </a:pPr>
            <a:r>
              <a:rPr lang="fr-FR" sz="1600" dirty="0"/>
              <a:t>Pondération : écrit = 2/3, oral = 1/3</a:t>
            </a:r>
          </a:p>
        </p:txBody>
      </p:sp>
    </p:spTree>
    <p:extLst>
      <p:ext uri="{BB962C8B-B14F-4D97-AF65-F5344CB8AC3E}">
        <p14:creationId xmlns:p14="http://schemas.microsoft.com/office/powerpoint/2010/main" val="735370505"/>
      </p:ext>
    </p:extLst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5BE45C-5ADB-8E36-5F06-19AF33D8A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de français (juin 2026)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8F50AA-8202-99A2-8B7D-1EE5B66CA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322"/>
            <a:ext cx="10515600" cy="480617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Note d’examen = 20% de la note finale de français</a:t>
            </a:r>
          </a:p>
          <a:p>
            <a:pPr marL="0" indent="0">
              <a:buNone/>
            </a:pPr>
            <a:r>
              <a:rPr lang="fr-FR" dirty="0"/>
              <a:t>			(équivaut à environ 2 TS)</a:t>
            </a:r>
          </a:p>
          <a:p>
            <a:endParaRPr lang="fr-FR" dirty="0"/>
          </a:p>
          <a:p>
            <a:r>
              <a:rPr lang="fr-FR" b="1" dirty="0"/>
              <a:t>ATTENTION : </a:t>
            </a:r>
            <a:r>
              <a:rPr lang="fr-FR" dirty="0"/>
              <a:t>la note finale de français prend en compte la moyenne des TS au dixième (pas arrondie) !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Exemple (à éviter) :</a:t>
            </a:r>
          </a:p>
          <a:p>
            <a:pPr marL="0" indent="0">
              <a:buNone/>
            </a:pPr>
            <a:r>
              <a:rPr lang="fr-FR" dirty="0"/>
              <a:t>	Moyenne de FRA avant examens :	3,75 </a:t>
            </a:r>
            <a:r>
              <a:rPr lang="fr-FR" dirty="0">
                <a:sym typeface="Wingdings" pitchFamily="2" charset="2"/>
              </a:rPr>
              <a:t> 3,8 (pas 4 !)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	Note d’examen de FRA :			3,5</a:t>
            </a:r>
          </a:p>
          <a:p>
            <a:pPr marL="0" indent="0">
              <a:buNone/>
            </a:pPr>
            <a:r>
              <a:rPr lang="fr-FR" dirty="0"/>
              <a:t>	Note finale de FRA :			3,74 </a:t>
            </a:r>
            <a:r>
              <a:rPr lang="fr-FR" dirty="0">
                <a:sym typeface="Wingdings" pitchFamily="2" charset="2"/>
              </a:rPr>
              <a:t> </a:t>
            </a:r>
            <a:r>
              <a:rPr lang="fr-FR" b="1" u="sng" dirty="0">
                <a:sym typeface="Wingdings" pitchFamily="2" charset="2"/>
              </a:rPr>
              <a:t>3,5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1219315801"/>
      </p:ext>
    </p:extLst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3141B1A-ACF1-CB70-58EC-AB81BC27760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965DC60-EEF3-8429-253B-A4DE71C86A68}"/>
              </a:ext>
            </a:extLst>
          </p:cNvPr>
          <p:cNvSpPr>
            <a:spLocks noGrp="1"/>
          </p:cNvSpPr>
          <p:nvPr/>
        </p:nvSpPr>
        <p:spPr>
          <a:xfrm>
            <a:off x="838200" y="10112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Examen de mathématiques (juin 2027)</a:t>
            </a:r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15EDD2CE-EAED-C767-D59F-6DE20E8B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36800"/>
            <a:ext cx="10515600" cy="350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78096"/>
      </p:ext>
    </p:extLst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9B244-6B28-E504-4569-524E4A54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F315C-DB7B-0127-2DDB-169B18FB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d’allemand 2027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0920CFF-DE0F-E674-BAE2-65E35B94A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800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68424">
                  <a:extLst>
                    <a:ext uri="{9D8B030D-6E8A-4147-A177-3AD203B41FA5}">
                      <a16:colId xmlns:a16="http://schemas.microsoft.com/office/drawing/2014/main" val="2050406487"/>
                    </a:ext>
                  </a:extLst>
                </a:gridCol>
                <a:gridCol w="2716276">
                  <a:extLst>
                    <a:ext uri="{9D8B030D-6E8A-4147-A177-3AD203B41FA5}">
                      <a16:colId xmlns:a16="http://schemas.microsoft.com/office/drawing/2014/main" val="4233846281"/>
                    </a:ext>
                  </a:extLst>
                </a:gridCol>
                <a:gridCol w="1538732">
                  <a:extLst>
                    <a:ext uri="{9D8B030D-6E8A-4147-A177-3AD203B41FA5}">
                      <a16:colId xmlns:a16="http://schemas.microsoft.com/office/drawing/2014/main" val="3472682787"/>
                    </a:ext>
                  </a:extLst>
                </a:gridCol>
                <a:gridCol w="1548384">
                  <a:extLst>
                    <a:ext uri="{9D8B030D-6E8A-4147-A177-3AD203B41FA5}">
                      <a16:colId xmlns:a16="http://schemas.microsoft.com/office/drawing/2014/main" val="3390820417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39915058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64266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Parties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Niveaux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Matériel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Pondération/ barème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27613"/>
                  </a:ext>
                </a:extLst>
              </a:tr>
              <a:tr h="1468120">
                <a:tc>
                  <a:txBody>
                    <a:bodyPr/>
                    <a:lstStyle/>
                    <a:p>
                      <a:r>
                        <a:rPr lang="fr-FR" b="1" dirty="0"/>
                        <a:t>Examen écrit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l’oral (CO)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l’écrit (CE)</a:t>
                      </a:r>
                    </a:p>
                    <a:p>
                      <a:endParaRPr lang="fr-FR" b="1" dirty="0"/>
                    </a:p>
                    <a:p>
                      <a:r>
                        <a:rPr lang="fr-FR" dirty="0"/>
                        <a:t>Production de l’écrit (PE)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Ecoute de textes audios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Texte à lire et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question-naire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de compréhension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Rédaction d’un texte narratif ou argumentatif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Epreuves différenciées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Dictionnaire fra/all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30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Examen de 120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(+ 40 min. si besoin)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3/4 de l’examen/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5831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r>
                        <a:rPr lang="fr-FR" b="1" dirty="0"/>
                        <a:t>Examen oral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Production de l’oral (PO)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Expression orale en continu et en interaction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Epreuves différenciées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Selon enseignant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Env. 30 min.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1/4 de </a:t>
                      </a:r>
                      <a:r>
                        <a:rPr lang="fr-FR" dirty="0" err="1"/>
                        <a:t>l’exa</a:t>
                      </a:r>
                      <a:r>
                        <a:rPr lang="fr-FR" dirty="0"/>
                        <a:t>./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71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023251"/>
      </p:ext>
    </p:extLst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9B244-6B28-E504-4569-524E4A54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F315C-DB7B-0127-2DDB-169B18FB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Examen d’allemand 2027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0920CFF-DE0F-E674-BAE2-65E35B94A0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515600" cy="4800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68424">
                  <a:extLst>
                    <a:ext uri="{9D8B030D-6E8A-4147-A177-3AD203B41FA5}">
                      <a16:colId xmlns:a16="http://schemas.microsoft.com/office/drawing/2014/main" val="2050406487"/>
                    </a:ext>
                  </a:extLst>
                </a:gridCol>
                <a:gridCol w="2716276">
                  <a:extLst>
                    <a:ext uri="{9D8B030D-6E8A-4147-A177-3AD203B41FA5}">
                      <a16:colId xmlns:a16="http://schemas.microsoft.com/office/drawing/2014/main" val="4233846281"/>
                    </a:ext>
                  </a:extLst>
                </a:gridCol>
                <a:gridCol w="1538732">
                  <a:extLst>
                    <a:ext uri="{9D8B030D-6E8A-4147-A177-3AD203B41FA5}">
                      <a16:colId xmlns:a16="http://schemas.microsoft.com/office/drawing/2014/main" val="3472682787"/>
                    </a:ext>
                  </a:extLst>
                </a:gridCol>
                <a:gridCol w="1548384">
                  <a:extLst>
                    <a:ext uri="{9D8B030D-6E8A-4147-A177-3AD203B41FA5}">
                      <a16:colId xmlns:a16="http://schemas.microsoft.com/office/drawing/2014/main" val="3390820417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139915058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64266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Parties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Niveaux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Matériel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Pondération/ barème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127613"/>
                  </a:ext>
                </a:extLst>
              </a:tr>
              <a:tr h="1468120">
                <a:tc>
                  <a:txBody>
                    <a:bodyPr/>
                    <a:lstStyle/>
                    <a:p>
                      <a:r>
                        <a:rPr lang="fr-FR" b="1" dirty="0"/>
                        <a:t>Examen écrit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l’oral (CO)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Compréhension de l’écrit (CE)</a:t>
                      </a:r>
                    </a:p>
                    <a:p>
                      <a:endParaRPr lang="fr-FR" b="1" dirty="0"/>
                    </a:p>
                    <a:p>
                      <a:r>
                        <a:rPr lang="fr-FR" dirty="0"/>
                        <a:t>Production de l’écrit (PE)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Ecoute de textes audios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Texte à lire et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question-naire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de compréhension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Rédaction d’un texte narratif ou argumentatif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Epreuves différenciées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Aucun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Dictionnaire fra/all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30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Examen de 120 min.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(+ 40 min. si besoin)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3/4 de l’examen/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5831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r>
                        <a:rPr lang="fr-FR" b="1" dirty="0"/>
                        <a:t>Examen oral :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Production de l’oral (PO)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Expression orale en continu et en interaction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Epreuves différenciées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Selon enseignant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Env. 30 min.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1/4 de </a:t>
                      </a:r>
                      <a:r>
                        <a:rPr lang="fr-FR" dirty="0" err="1"/>
                        <a:t>l’exa</a:t>
                      </a:r>
                      <a:r>
                        <a:rPr lang="fr-FR" dirty="0"/>
                        <a:t>./ seuil à 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771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929901"/>
      </p:ext>
    </p:extLst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A22168-3D28-472D-98F3-7A07F7A07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/>
              <a:t>Orientation scolaire et professionnelle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D0ED1B-A808-495F-8D9E-BBA271054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  <a:p>
            <a:pPr marL="0" indent="0" algn="ctr">
              <a:buNone/>
            </a:pPr>
            <a:r>
              <a:rPr lang="fr-CH" sz="4000" dirty="0"/>
              <a:t>Après la 11 VP….</a:t>
            </a:r>
          </a:p>
          <a:p>
            <a:pPr marL="0" indent="0">
              <a:buNone/>
            </a:pPr>
            <a:endParaRPr lang="fr-CH" sz="4000" dirty="0"/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endParaRPr lang="fr-CH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94131D-9869-400B-3339-621FD0D3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46640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3AAE6B-3348-D741-9CA5-D050EC3A65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Soirée d’information aux parents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4EAF23C-7584-C761-7C8F-F163ADA5E9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CH" sz="4000" dirty="0">
                <a:solidFill>
                  <a:srgbClr val="C00000"/>
                </a:solidFill>
              </a:rPr>
              <a:t>Après la 11VP….</a:t>
            </a:r>
          </a:p>
        </p:txBody>
      </p:sp>
      <p:sp>
        <p:nvSpPr>
          <p:cNvPr id="4" name="PlaceHolder 2">
            <a:extLst>
              <a:ext uri="{FF2B5EF4-FFF2-40B4-BE49-F238E27FC236}">
                <a16:creationId xmlns:a16="http://schemas.microsoft.com/office/drawing/2014/main" id="{00723C82-8A39-686C-41A0-F729F9CD49EC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2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5" name="PlaceHolder 3">
            <a:extLst>
              <a:ext uri="{FF2B5EF4-FFF2-40B4-BE49-F238E27FC236}">
                <a16:creationId xmlns:a16="http://schemas.microsoft.com/office/drawing/2014/main" id="{4A13F176-5D96-0900-42E1-645A1513B104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2B5B06-D0DC-43A4-2C22-1C93E00D5C21}"/>
              </a:ext>
            </a:extLst>
          </p:cNvPr>
          <p:cNvSpPr txBox="1"/>
          <p:nvPr/>
        </p:nvSpPr>
        <p:spPr>
          <a:xfrm>
            <a:off x="10734675" y="6348443"/>
            <a:ext cx="1457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2026-2027</a:t>
            </a:r>
          </a:p>
        </p:txBody>
      </p:sp>
      <p:pic>
        <p:nvPicPr>
          <p:cNvPr id="8" name="Image 7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4452537D-281C-14D5-D8B5-1BD5BF1E4B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pic>
        <p:nvPicPr>
          <p:cNvPr id="10" name="Image 9" descr="Une image contenant colère, conception&#10;&#10;Le contenu généré par l’IA peut être incorrect.">
            <a:extLst>
              <a:ext uri="{FF2B5EF4-FFF2-40B4-BE49-F238E27FC236}">
                <a16:creationId xmlns:a16="http://schemas.microsoft.com/office/drawing/2014/main" id="{AF40AFF9-DED4-0A13-4B14-8C0D88808C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856" y="2922660"/>
            <a:ext cx="3008375" cy="2387599"/>
          </a:xfrm>
          <a:prstGeom prst="rect">
            <a:avLst/>
          </a:prstGeom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CDFC6969-8C8D-BCEE-9B3F-2B95A83E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37621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8FD9386-3967-CFC8-60A4-FF1F9DC2E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681" y="464234"/>
            <a:ext cx="2952328" cy="1440160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algn="ctr">
              <a:spcAft>
                <a:spcPts val="1000"/>
              </a:spcAft>
              <a:defRPr/>
            </a:pPr>
            <a:r>
              <a:rPr lang="fr-CH" sz="2000" b="1" dirty="0">
                <a:latin typeface="Calibri" pitchFamily="34" charset="0"/>
              </a:rPr>
              <a:t>Ecole de maturité</a:t>
            </a:r>
          </a:p>
          <a:p>
            <a:pPr algn="ctr">
              <a:spcAft>
                <a:spcPts val="1000"/>
              </a:spcAft>
              <a:defRPr/>
            </a:pPr>
            <a:r>
              <a:rPr lang="fr-CH" sz="2000" b="1" dirty="0">
                <a:latin typeface="Calibri" pitchFamily="34" charset="0"/>
              </a:rPr>
              <a:t>(EM)</a:t>
            </a:r>
            <a:endParaRPr lang="fr-FR" sz="2000" b="1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1B20AD-4D0E-121D-EDD9-18CF707C3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067" y="2302432"/>
            <a:ext cx="2952328" cy="744509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algn="ctr">
              <a:spcAft>
                <a:spcPts val="1000"/>
              </a:spcAft>
              <a:defRPr/>
            </a:pPr>
            <a:r>
              <a:rPr lang="fr-CH" sz="2000" b="1" dirty="0">
                <a:latin typeface="Calibri" pitchFamily="34" charset="0"/>
              </a:rPr>
              <a:t>Ecole de culture générale (ECG) 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548B90-11DF-4103-DEE7-2C1268B51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681" y="4347989"/>
            <a:ext cx="2952328" cy="1897535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algn="ctr">
              <a:spcAft>
                <a:spcPts val="600"/>
              </a:spcAft>
              <a:defRPr/>
            </a:pPr>
            <a:r>
              <a:rPr lang="fr-CH" sz="2000" b="1" dirty="0">
                <a:latin typeface="Calibri" pitchFamily="34" charset="0"/>
              </a:rPr>
              <a:t>Formation professionnelle (apprentissage)</a:t>
            </a:r>
          </a:p>
          <a:p>
            <a:pPr algn="ctr">
              <a:spcAft>
                <a:spcPts val="600"/>
              </a:spcAft>
              <a:defRPr/>
            </a:pPr>
            <a:r>
              <a:rPr lang="fr-CH" dirty="0">
                <a:latin typeface="Calibri" pitchFamily="34" charset="0"/>
              </a:rPr>
              <a:t>Duale / Ecoles des métiers</a:t>
            </a:r>
          </a:p>
          <a:p>
            <a:pPr algn="ctr">
              <a:spcAft>
                <a:spcPts val="600"/>
              </a:spcAft>
              <a:defRPr/>
            </a:pPr>
            <a:r>
              <a:rPr lang="fr-CH" dirty="0">
                <a:latin typeface="Calibri" pitchFamily="34" charset="0"/>
              </a:rPr>
              <a:t>Maturité intégrée</a:t>
            </a:r>
            <a:endParaRPr lang="fr-FR" dirty="0"/>
          </a:p>
        </p:txBody>
      </p:sp>
      <p:pic>
        <p:nvPicPr>
          <p:cNvPr id="5" name="Image 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F0A2389A-F437-EDA2-6BC6-2E1AC7966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6" name="PlaceHolder 2">
            <a:extLst>
              <a:ext uri="{FF2B5EF4-FFF2-40B4-BE49-F238E27FC236}">
                <a16:creationId xmlns:a16="http://schemas.microsoft.com/office/drawing/2014/main" id="{E9F9EDCC-41C1-3CCA-1F33-10A06B4265C3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7" name="PlaceHolder 3">
            <a:extLst>
              <a:ext uri="{FF2B5EF4-FFF2-40B4-BE49-F238E27FC236}">
                <a16:creationId xmlns:a16="http://schemas.microsoft.com/office/drawing/2014/main" id="{6E194C04-C25A-F0D8-5424-7958378C9383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D41BFE-4C1B-D753-2C8C-B15BB4D1F642}"/>
              </a:ext>
            </a:extLst>
          </p:cNvPr>
          <p:cNvSpPr txBox="1"/>
          <p:nvPr/>
        </p:nvSpPr>
        <p:spPr>
          <a:xfrm>
            <a:off x="707770" y="2646252"/>
            <a:ext cx="2424023" cy="9233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H" sz="5400" dirty="0"/>
              <a:t>11VP</a:t>
            </a:r>
          </a:p>
        </p:txBody>
      </p:sp>
      <p:sp>
        <p:nvSpPr>
          <p:cNvPr id="9" name="Flèche droite 10">
            <a:extLst>
              <a:ext uri="{FF2B5EF4-FFF2-40B4-BE49-F238E27FC236}">
                <a16:creationId xmlns:a16="http://schemas.microsoft.com/office/drawing/2014/main" id="{DE322B69-52F7-7630-B639-3E2FB899B477}"/>
              </a:ext>
            </a:extLst>
          </p:cNvPr>
          <p:cNvSpPr/>
          <p:nvPr/>
        </p:nvSpPr>
        <p:spPr>
          <a:xfrm rot="20588294">
            <a:off x="3270302" y="1715295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Flèche droite 10">
            <a:extLst>
              <a:ext uri="{FF2B5EF4-FFF2-40B4-BE49-F238E27FC236}">
                <a16:creationId xmlns:a16="http://schemas.microsoft.com/office/drawing/2014/main" id="{65AE06E5-B51D-F5D5-3430-AAD7A1DA06FE}"/>
              </a:ext>
            </a:extLst>
          </p:cNvPr>
          <p:cNvSpPr/>
          <p:nvPr/>
        </p:nvSpPr>
        <p:spPr>
          <a:xfrm>
            <a:off x="3388425" y="2686901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1" name="Flèche droite 10">
            <a:extLst>
              <a:ext uri="{FF2B5EF4-FFF2-40B4-BE49-F238E27FC236}">
                <a16:creationId xmlns:a16="http://schemas.microsoft.com/office/drawing/2014/main" id="{FB4F0FA8-E24B-A67E-D9CA-F18D0AE350AE}"/>
              </a:ext>
            </a:extLst>
          </p:cNvPr>
          <p:cNvSpPr/>
          <p:nvPr/>
        </p:nvSpPr>
        <p:spPr>
          <a:xfrm rot="1418201">
            <a:off x="3299915" y="4294367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3" name="Image 12" descr="Une image contenant capture d’écran, Graphique, graphisme, illustration&#10;&#10;Le contenu généré par l’IA peut être incorrect.">
            <a:extLst>
              <a:ext uri="{FF2B5EF4-FFF2-40B4-BE49-F238E27FC236}">
                <a16:creationId xmlns:a16="http://schemas.microsoft.com/office/drawing/2014/main" id="{34F8FD98-8B42-FDC9-883F-BD5656E5D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257" y="3962675"/>
            <a:ext cx="2593217" cy="266276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B683C00-A462-E5DC-E752-247E9114CDBD}"/>
              </a:ext>
            </a:extLst>
          </p:cNvPr>
          <p:cNvSpPr txBox="1"/>
          <p:nvPr/>
        </p:nvSpPr>
        <p:spPr>
          <a:xfrm>
            <a:off x="9165255" y="1722922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EM, ECG et EC </a:t>
            </a:r>
          </a:p>
          <a:p>
            <a:r>
              <a:rPr lang="fr-CH" dirty="0"/>
              <a:t>délai d’inscription </a:t>
            </a:r>
            <a:r>
              <a:rPr lang="fr-CH" dirty="0">
                <a:solidFill>
                  <a:srgbClr val="FF0000"/>
                </a:solidFill>
              </a:rPr>
              <a:t>fin janvier 2026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C9F091DB-6C16-C2FD-BEB7-338577830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1067" y="3181660"/>
            <a:ext cx="2952328" cy="744509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  <a:miter lim="800000"/>
            <a:headEnd/>
            <a:tailEnd/>
          </a:ln>
          <a:effectLst>
            <a:outerShdw dist="107763" dir="2700000" algn="ctr" rotWithShape="0">
              <a:srgbClr val="7F7F7F">
                <a:alpha val="50000"/>
              </a:srgbClr>
            </a:outerShdw>
          </a:effectLst>
        </p:spPr>
        <p:txBody>
          <a:bodyPr lIns="18000" rIns="18000" anchor="ctr"/>
          <a:lstStyle/>
          <a:p>
            <a:pPr algn="ctr">
              <a:spcAft>
                <a:spcPts val="1000"/>
              </a:spcAft>
              <a:defRPr/>
            </a:pPr>
            <a:r>
              <a:rPr lang="fr-CH" sz="2000" b="1" dirty="0">
                <a:latin typeface="Calibri" pitchFamily="34" charset="0"/>
              </a:rPr>
              <a:t>Ecole de commerce (EC)</a:t>
            </a:r>
            <a:endParaRPr lang="fr-FR" sz="2000" b="1" dirty="0"/>
          </a:p>
        </p:txBody>
      </p:sp>
      <p:sp>
        <p:nvSpPr>
          <p:cNvPr id="14" name="Flèche droite 10">
            <a:extLst>
              <a:ext uri="{FF2B5EF4-FFF2-40B4-BE49-F238E27FC236}">
                <a16:creationId xmlns:a16="http://schemas.microsoft.com/office/drawing/2014/main" id="{E2B6E5E0-E4A0-3FC8-9145-4508132C75F9}"/>
              </a:ext>
            </a:extLst>
          </p:cNvPr>
          <p:cNvSpPr/>
          <p:nvPr/>
        </p:nvSpPr>
        <p:spPr>
          <a:xfrm>
            <a:off x="3388424" y="3255215"/>
            <a:ext cx="2424023" cy="360040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EDDD26BB-F1FE-85F5-D510-2D16E7A8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35115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86E34B5-CD60-7F81-E7EA-1A4F24E1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283" y="102618"/>
            <a:ext cx="8814717" cy="6199904"/>
          </a:xfrm>
          <a:prstGeom prst="rect">
            <a:avLst/>
          </a:prstGeom>
        </p:spPr>
      </p:pic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8DFF841-28C8-C136-BBAA-54628572A4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4006B2B6-B6FF-EEAF-3517-7E1D77C38F59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4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889E28A3-EC5A-9AE6-1667-EF0CFB6101C6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B729878-40EF-EFD3-DD4F-03704684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63272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BC8CFB-DA60-6766-0EC2-E7EA36F7E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359" y="3301040"/>
            <a:ext cx="4865561" cy="1390161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54EA113-C3C7-8762-E343-329712C1F7CD}"/>
              </a:ext>
            </a:extLst>
          </p:cNvPr>
          <p:cNvSpPr txBox="1">
            <a:spLocks noChangeArrowheads="1"/>
          </p:cNvSpPr>
          <p:nvPr/>
        </p:nvSpPr>
        <p:spPr>
          <a:xfrm>
            <a:off x="926261" y="340198"/>
            <a:ext cx="10477500" cy="70366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solidFill>
                  <a:srgbClr val="C00000"/>
                </a:solidFill>
              </a:rPr>
              <a:t>Choix dans les disciplines fondamentales</a:t>
            </a:r>
          </a:p>
        </p:txBody>
      </p:sp>
      <p:pic>
        <p:nvPicPr>
          <p:cNvPr id="5" name="Image 4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B9A9012D-37F6-D5B0-B2AB-D6FFB7269D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6" name="PlaceHolder 2">
            <a:extLst>
              <a:ext uri="{FF2B5EF4-FFF2-40B4-BE49-F238E27FC236}">
                <a16:creationId xmlns:a16="http://schemas.microsoft.com/office/drawing/2014/main" id="{1C35E8C0-8D16-FF4F-AB2B-A90BF9405577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4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7" name="PlaceHolder 3">
            <a:extLst>
              <a:ext uri="{FF2B5EF4-FFF2-40B4-BE49-F238E27FC236}">
                <a16:creationId xmlns:a16="http://schemas.microsoft.com/office/drawing/2014/main" id="{BF36CE89-E921-EADA-122D-B505A6C8358E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DEF8EA6D-E7F9-BB35-1658-0F887936C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35" y="1323006"/>
            <a:ext cx="230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 b="1" dirty="0"/>
              <a:t>2e langue nationale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EB32EBD4-3465-F8E2-1AC8-35D2C3997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235" y="2301255"/>
            <a:ext cx="130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 b="1" dirty="0"/>
              <a:t>3e langue </a:t>
            </a: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24AD7850-05C0-8774-5B9C-9ADD0A374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597" y="3979255"/>
            <a:ext cx="2000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 b="1" dirty="0"/>
              <a:t>Niveau de maths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1A04E8F6-890D-5983-3E65-4E68BA99F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597" y="5140888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H" b="1" dirty="0"/>
              <a:t>4e choix</a:t>
            </a: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5245CC75-61BC-31CD-1C78-8905355CE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732" y="985442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allemand</a:t>
            </a: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9FDC691E-EE00-0D93-277F-508F9FA08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732" y="1495615"/>
            <a:ext cx="1368425" cy="433387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italien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254DCE-F4CA-F348-5DE2-7AA336E8C7B4}"/>
              </a:ext>
            </a:extLst>
          </p:cNvPr>
          <p:cNvSpPr txBox="1"/>
          <p:nvPr/>
        </p:nvSpPr>
        <p:spPr>
          <a:xfrm>
            <a:off x="5760359" y="1506362"/>
            <a:ext cx="260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>
                <a:solidFill>
                  <a:srgbClr val="C00000"/>
                </a:solidFill>
              </a:rPr>
              <a:t>Débutant ou avancé</a:t>
            </a: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563EC7C1-4E6B-F96F-B64D-E0B63F49F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621" y="2716840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latin</a:t>
            </a: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52610735-D986-29F8-46C9-6E04DADA1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731" y="2214971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anglais</a:t>
            </a:r>
          </a:p>
        </p:txBody>
      </p:sp>
      <p:sp>
        <p:nvSpPr>
          <p:cNvPr id="17" name="AutoShape 4">
            <a:extLst>
              <a:ext uri="{FF2B5EF4-FFF2-40B4-BE49-F238E27FC236}">
                <a16:creationId xmlns:a16="http://schemas.microsoft.com/office/drawing/2014/main" id="{BF9B6B84-7E5D-981F-76E7-6AE2B65B73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349" y="3187839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grec</a:t>
            </a:r>
          </a:p>
        </p:txBody>
      </p:sp>
      <p:sp>
        <p:nvSpPr>
          <p:cNvPr id="18" name="AutoShape 4">
            <a:extLst>
              <a:ext uri="{FF2B5EF4-FFF2-40B4-BE49-F238E27FC236}">
                <a16:creationId xmlns:a16="http://schemas.microsoft.com/office/drawing/2014/main" id="{4C8F6927-7D0E-BE6D-7CB4-F3AD01CF5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621" y="3982760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maths</a:t>
            </a:r>
          </a:p>
        </p:txBody>
      </p:sp>
      <p:sp>
        <p:nvSpPr>
          <p:cNvPr id="19" name="AutoShape 4">
            <a:extLst>
              <a:ext uri="{FF2B5EF4-FFF2-40B4-BE49-F238E27FC236}">
                <a16:creationId xmlns:a16="http://schemas.microsoft.com/office/drawing/2014/main" id="{95B52702-F4A9-DD75-CD66-B1751C63C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621" y="5174336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arts visuels </a:t>
            </a:r>
          </a:p>
        </p:txBody>
      </p:sp>
      <p:sp>
        <p:nvSpPr>
          <p:cNvPr id="20" name="AutoShape 4">
            <a:extLst>
              <a:ext uri="{FF2B5EF4-FFF2-40B4-BE49-F238E27FC236}">
                <a16:creationId xmlns:a16="http://schemas.microsoft.com/office/drawing/2014/main" id="{D0A54546-0341-DA12-5FA7-CB69EB503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4621" y="5689162"/>
            <a:ext cx="1368425" cy="431800"/>
          </a:xfrm>
          <a:prstGeom prst="flowChartAlternateProcess">
            <a:avLst/>
          </a:prstGeom>
          <a:solidFill>
            <a:schemeClr val="bg1">
              <a:alpha val="72940"/>
            </a:schemeClr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b="1" dirty="0"/>
              <a:t> musique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04F9D51-83E7-CBEC-090D-0F56000C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00203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D6F4B4E8-D5EB-6B49-2051-817C914DCF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3" name="PlaceHolder 2">
            <a:extLst>
              <a:ext uri="{FF2B5EF4-FFF2-40B4-BE49-F238E27FC236}">
                <a16:creationId xmlns:a16="http://schemas.microsoft.com/office/drawing/2014/main" id="{2BD3491D-ADF8-AC0E-B4F9-D6BB373A6C09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68850BB-584E-A3D9-0B96-C519933874E2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26315BD-6065-B982-63B4-A915B4A94E6F}"/>
              </a:ext>
            </a:extLst>
          </p:cNvPr>
          <p:cNvSpPr txBox="1">
            <a:spLocks/>
          </p:cNvSpPr>
          <p:nvPr/>
        </p:nvSpPr>
        <p:spPr>
          <a:xfrm>
            <a:off x="1202679" y="1055829"/>
            <a:ext cx="10205049" cy="4876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2400" dirty="0"/>
              <a:t>Allemand/anglais/italien</a:t>
            </a:r>
          </a:p>
          <a:p>
            <a:pPr marL="0" indent="0">
              <a:buNone/>
            </a:pPr>
            <a:r>
              <a:rPr lang="fr-CH" sz="2400" dirty="0"/>
              <a:t>Allemand : deux modalités longue/courte </a:t>
            </a:r>
          </a:p>
          <a:p>
            <a:pPr marL="0" indent="0">
              <a:buNone/>
            </a:pPr>
            <a:r>
              <a:rPr lang="fr-CH" sz="2400" dirty="0"/>
              <a:t>Anglais/italien : modalité longue</a:t>
            </a:r>
          </a:p>
          <a:p>
            <a:pPr marL="0" indent="0">
              <a:buNone/>
            </a:pPr>
            <a:r>
              <a:rPr lang="fr-CH" sz="2400" dirty="0"/>
              <a:t>Rédaction du travail de maturité dans la 2</a:t>
            </a:r>
            <a:r>
              <a:rPr lang="fr-CH" sz="2400" baseline="30000" dirty="0"/>
              <a:t>ème</a:t>
            </a:r>
            <a:r>
              <a:rPr lang="fr-CH" sz="2400" dirty="0"/>
              <a:t> langue</a:t>
            </a:r>
          </a:p>
          <a:p>
            <a:pPr marL="0" indent="0">
              <a:buNone/>
            </a:pPr>
            <a:r>
              <a:rPr lang="fr-CH" sz="2400" dirty="0"/>
              <a:t>Inscription en 1</a:t>
            </a:r>
            <a:r>
              <a:rPr lang="fr-CH" sz="2400" baseline="30000" dirty="0"/>
              <a:t>ère</a:t>
            </a:r>
            <a:r>
              <a:rPr lang="fr-CH" sz="2400" dirty="0"/>
              <a:t> année de maturité, séance d’information</a:t>
            </a:r>
          </a:p>
          <a:p>
            <a:pPr marL="0" indent="0">
              <a:buNone/>
            </a:pPr>
            <a:r>
              <a:rPr lang="fr-CH" sz="2400" dirty="0"/>
              <a:t>                       </a:t>
            </a:r>
            <a:r>
              <a:rPr lang="fr-CH" dirty="0">
                <a:solidFill>
                  <a:srgbClr val="00B0F0"/>
                </a:solidFill>
              </a:rPr>
              <a:t> </a:t>
            </a:r>
            <a:r>
              <a:rPr lang="fr-CH" sz="2400" b="1" dirty="0">
                <a:solidFill>
                  <a:srgbClr val="C00000"/>
                </a:solidFill>
              </a:rPr>
              <a:t>Intérêt à mentionner sur inscription 11</a:t>
            </a:r>
            <a:r>
              <a:rPr lang="fr-CH" sz="2400" b="1" baseline="30000" dirty="0">
                <a:solidFill>
                  <a:srgbClr val="C00000"/>
                </a:solidFill>
              </a:rPr>
              <a:t>ème</a:t>
            </a:r>
          </a:p>
          <a:p>
            <a:pPr marL="0" indent="0">
              <a:buNone/>
            </a:pPr>
            <a:r>
              <a:rPr lang="fr-CH" sz="2400" dirty="0"/>
              <a:t>Conditions de points 1</a:t>
            </a:r>
            <a:r>
              <a:rPr lang="fr-CH" sz="2400" baseline="30000" dirty="0"/>
              <a:t>ère</a:t>
            </a:r>
            <a:r>
              <a:rPr lang="fr-CH" sz="2400" dirty="0"/>
              <a:t> année</a:t>
            </a:r>
          </a:p>
          <a:p>
            <a:pPr marL="0" indent="0">
              <a:buNone/>
            </a:pPr>
            <a:r>
              <a:rPr lang="fr-CH" sz="2400" dirty="0"/>
              <a:t>Eventuel changement gymnase</a:t>
            </a:r>
          </a:p>
          <a:p>
            <a:pPr marL="0" indent="0">
              <a:buNone/>
            </a:pPr>
            <a:r>
              <a:rPr lang="fr-CH" sz="2400" dirty="0"/>
              <a:t>Bourses possibles</a:t>
            </a:r>
          </a:p>
          <a:p>
            <a:endParaRPr lang="fr-CH" sz="1800" dirty="0"/>
          </a:p>
          <a:p>
            <a:endParaRPr lang="fr-CH" sz="1800" dirty="0"/>
          </a:p>
          <a:p>
            <a:endParaRPr lang="fr-CH" sz="1800" dirty="0"/>
          </a:p>
          <a:p>
            <a:endParaRPr lang="fr-CH" sz="1800" dirty="0"/>
          </a:p>
          <a:p>
            <a:endParaRPr lang="fr-CH" sz="1800" dirty="0"/>
          </a:p>
          <a:p>
            <a:endParaRPr lang="fr-CH" sz="1800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B8D921AB-955E-1ABD-03DD-8210E3025634}"/>
              </a:ext>
            </a:extLst>
          </p:cNvPr>
          <p:cNvSpPr txBox="1">
            <a:spLocks/>
          </p:cNvSpPr>
          <p:nvPr/>
        </p:nvSpPr>
        <p:spPr>
          <a:xfrm>
            <a:off x="509899" y="347472"/>
            <a:ext cx="8229600" cy="76804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800" b="1" dirty="0">
                <a:solidFill>
                  <a:srgbClr val="C00000"/>
                </a:solidFill>
              </a:rPr>
              <a:t>Maturité gymnasiale bilingue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FC53E6-4F22-B687-F4D8-CDF49EAE5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19949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94E37A5C-A7E3-224B-F801-3416B1475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4" name="PlaceHolder 2">
            <a:extLst>
              <a:ext uri="{FF2B5EF4-FFF2-40B4-BE49-F238E27FC236}">
                <a16:creationId xmlns:a16="http://schemas.microsoft.com/office/drawing/2014/main" id="{50D4FEB8-CCB9-DC3C-EEB8-A4CDBA9F818B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5" name="PlaceHolder 3">
            <a:extLst>
              <a:ext uri="{FF2B5EF4-FFF2-40B4-BE49-F238E27FC236}">
                <a16:creationId xmlns:a16="http://schemas.microsoft.com/office/drawing/2014/main" id="{F8AF5DEB-1F8F-2354-EDDE-75A3D5FC105C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A79F343-9C9B-7074-3030-203856DE55FB}"/>
              </a:ext>
            </a:extLst>
          </p:cNvPr>
          <p:cNvSpPr txBox="1">
            <a:spLocks/>
          </p:cNvSpPr>
          <p:nvPr/>
        </p:nvSpPr>
        <p:spPr>
          <a:xfrm>
            <a:off x="1645559" y="1546078"/>
            <a:ext cx="9853451" cy="464880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dirty="0"/>
              <a:t>Conditions:</a:t>
            </a:r>
          </a:p>
          <a:p>
            <a:pPr lvl="1"/>
            <a:r>
              <a:rPr lang="fr-CH" dirty="0"/>
              <a:t>Niveau élevé attesté</a:t>
            </a:r>
          </a:p>
          <a:p>
            <a:pPr lvl="1"/>
            <a:r>
              <a:rPr lang="fr-CH" dirty="0"/>
              <a:t>Au moins 10-15h/semaine, hors compétition/spectacle</a:t>
            </a:r>
          </a:p>
          <a:p>
            <a:pPr lvl="1"/>
            <a:r>
              <a:rPr lang="fr-CH" dirty="0"/>
              <a:t>Auditions et examens d’admission…</a:t>
            </a:r>
          </a:p>
          <a:p>
            <a:pPr>
              <a:buFont typeface="Arial" panose="020B0604020202020204" pitchFamily="34" charset="0"/>
              <a:buNone/>
            </a:pPr>
            <a:endParaRPr lang="fr-CH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fr-CH" b="1" dirty="0">
                <a:solidFill>
                  <a:srgbClr val="C00000"/>
                </a:solidFill>
              </a:rPr>
              <a:t>                 Double inscription </a:t>
            </a:r>
          </a:p>
          <a:p>
            <a:pPr>
              <a:buFont typeface="Arial" panose="020B0604020202020204" pitchFamily="34" charset="0"/>
              <a:buNone/>
            </a:pPr>
            <a:endParaRPr lang="fr-CH" b="1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fr-CH" dirty="0"/>
              <a:t>Mi-novembre 2025 pour les demandes spécifiques </a:t>
            </a:r>
          </a:p>
          <a:p>
            <a:pPr marL="457200" lvl="1" indent="0">
              <a:buNone/>
            </a:pPr>
            <a:r>
              <a:rPr lang="fr-CH" dirty="0"/>
              <a:t>Inscription classique au gymnase en janvier 2026</a:t>
            </a:r>
          </a:p>
          <a:p>
            <a:pPr>
              <a:buFont typeface="Arial" panose="020B0604020202020204" pitchFamily="34" charset="0"/>
              <a:buNone/>
            </a:pPr>
            <a:endParaRPr lang="fr-CH" sz="1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CH" sz="1800" dirty="0">
                <a:solidFill>
                  <a:srgbClr val="C00000"/>
                </a:solidFill>
              </a:rPr>
              <a:t>Séance d’information à la HEP Lausanne (dates 2025 à définir)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6ADB119A-1E8C-796D-80F4-80A9437FC391}"/>
              </a:ext>
            </a:extLst>
          </p:cNvPr>
          <p:cNvSpPr txBox="1">
            <a:spLocks/>
          </p:cNvSpPr>
          <p:nvPr/>
        </p:nvSpPr>
        <p:spPr>
          <a:xfrm>
            <a:off x="465826" y="340198"/>
            <a:ext cx="1083117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2800" b="1" dirty="0">
                <a:solidFill>
                  <a:srgbClr val="C00000"/>
                </a:solidFill>
              </a:rPr>
              <a:t>Classes spéciales pour artistes et sportifs d’élite </a:t>
            </a:r>
          </a:p>
          <a:p>
            <a:pPr algn="ctr"/>
            <a:r>
              <a:rPr lang="fr-CH" sz="2800" b="1" dirty="0">
                <a:solidFill>
                  <a:srgbClr val="C00000"/>
                </a:solidFill>
              </a:rPr>
              <a:t> Sport-études : basketball, football, handball et hockey </a:t>
            </a:r>
          </a:p>
          <a:p>
            <a:endParaRPr lang="fr-CH" sz="2800" b="1" dirty="0">
              <a:solidFill>
                <a:srgbClr val="C00000"/>
              </a:solidFill>
            </a:endParaRPr>
          </a:p>
          <a:p>
            <a:endParaRPr lang="fr-CH" sz="2800" b="1" dirty="0">
              <a:solidFill>
                <a:srgbClr val="C00000"/>
              </a:solidFill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4CA3EDD-9DBC-C8FC-3C7D-7C35D3AA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68399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D25BC4-ADA3-600E-6249-F01BA2352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081" y="0"/>
            <a:ext cx="8823838" cy="6073551"/>
          </a:xfrm>
          <a:prstGeom prst="rect">
            <a:avLst/>
          </a:prstGeom>
        </p:spPr>
      </p:pic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5FF9ECC1-27FE-F832-EE66-83ACD19CD7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F87E4D9E-BC7D-9795-F7BB-7554002A0B88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4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F90E46C0-86FC-F5DC-823B-C509B332E7BE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BB3088-0FEA-F1D2-1CE5-623CF70DF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98222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47555-8E8C-89AB-623D-2CCE0A1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AE6DFE2-2DB1-546C-19D5-E1E0604FFE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BD4B66D2-EEFC-8640-4A0A-EF9CFF4CB529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E5216A0F-0DE1-1CCC-8784-4663D071D65C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0C2510-F956-FDE6-EA9F-0F6DD5CA3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307" y="0"/>
            <a:ext cx="8799386" cy="6222724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EC3A270-3D17-3DDB-5FE0-3B44450D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0257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3245A-7FE3-1673-5D03-6DB31BE0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756CAFAE-CCBD-A015-3BEB-7BA13AB82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D026F0A7-2759-E4CB-A945-6607768D4C79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024D035D-EC07-B567-C6E1-1B63693B329A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42E7217-0BF9-5D8C-AADE-D00A8046D6A6}"/>
              </a:ext>
            </a:extLst>
          </p:cNvPr>
          <p:cNvSpPr txBox="1">
            <a:spLocks/>
          </p:cNvSpPr>
          <p:nvPr/>
        </p:nvSpPr>
        <p:spPr>
          <a:xfrm>
            <a:off x="465826" y="340198"/>
            <a:ext cx="8229600" cy="81215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800" b="1" dirty="0">
                <a:solidFill>
                  <a:srgbClr val="C00000"/>
                </a:solidFill>
              </a:rPr>
              <a:t>La formation professionnelle (apprentissage</a:t>
            </a:r>
            <a:r>
              <a:rPr lang="fr-CH" sz="3200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0A2D3FC-68C1-7069-AFBF-705145A706DD}"/>
              </a:ext>
            </a:extLst>
          </p:cNvPr>
          <p:cNvSpPr txBox="1"/>
          <p:nvPr/>
        </p:nvSpPr>
        <p:spPr>
          <a:xfrm>
            <a:off x="1191299" y="829746"/>
            <a:ext cx="10304253" cy="721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H" sz="2800" dirty="0"/>
              <a:t>En entreprise</a:t>
            </a:r>
          </a:p>
          <a:p>
            <a:pPr>
              <a:lnSpc>
                <a:spcPct val="150000"/>
              </a:lnSpc>
            </a:pPr>
            <a:r>
              <a:rPr lang="fr-CH" dirty="0"/>
              <a:t>Environ 180 métiers</a:t>
            </a:r>
          </a:p>
          <a:p>
            <a:pPr>
              <a:lnSpc>
                <a:spcPct val="150000"/>
              </a:lnSpc>
            </a:pPr>
            <a:r>
              <a:rPr lang="fr-CH" dirty="0"/>
              <a:t>Salaire d’apprenti (e) selon barème / 5 semaines de vacances par année</a:t>
            </a:r>
          </a:p>
          <a:p>
            <a:pPr>
              <a:lnSpc>
                <a:spcPct val="150000"/>
              </a:lnSpc>
            </a:pPr>
            <a:r>
              <a:rPr lang="fr-CH" dirty="0"/>
              <a:t>Tests d’aptitudes (dates et exercices sur </a:t>
            </a:r>
            <a:r>
              <a:rPr lang="fr-CH" dirty="0">
                <a:hlinkClick r:id="rId4"/>
              </a:rPr>
              <a:t>www.vd.ch/orientation</a:t>
            </a:r>
            <a:r>
              <a:rPr lang="fr-CH" dirty="0"/>
              <a:t>)</a:t>
            </a:r>
          </a:p>
          <a:p>
            <a:pPr>
              <a:lnSpc>
                <a:spcPct val="150000"/>
              </a:lnSpc>
            </a:pPr>
            <a:r>
              <a:rPr lang="fr-CH" dirty="0"/>
              <a:t>Dossier de candidature (CV, lettre de motivation, bulletins de notes 9H, 10H et 11H, rapports de stage)</a:t>
            </a:r>
          </a:p>
          <a:p>
            <a:pPr>
              <a:lnSpc>
                <a:spcPct val="150000"/>
              </a:lnSpc>
            </a:pPr>
            <a:r>
              <a:rPr lang="fr-CH" dirty="0"/>
              <a:t>Places d’apprentissages sur </a:t>
            </a:r>
            <a:r>
              <a:rPr lang="fr-CH" dirty="0">
                <a:hlinkClick r:id="rId5"/>
              </a:rPr>
              <a:t>www.orientation.ch</a:t>
            </a:r>
            <a:r>
              <a:rPr lang="fr-CH" dirty="0"/>
              <a:t> </a:t>
            </a:r>
            <a:r>
              <a:rPr lang="fr-CH" sz="2000" b="1" dirty="0">
                <a:solidFill>
                  <a:srgbClr val="C00000"/>
                </a:solidFill>
              </a:rPr>
              <a:t>Recherche d’une place dès maintenant!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H" sz="2800" dirty="0"/>
              <a:t>En école</a:t>
            </a:r>
          </a:p>
          <a:p>
            <a:pPr>
              <a:lnSpc>
                <a:spcPct val="150000"/>
              </a:lnSpc>
            </a:pPr>
            <a:r>
              <a:rPr lang="fr-CH" dirty="0"/>
              <a:t>Environ 20 métiers</a:t>
            </a:r>
          </a:p>
          <a:p>
            <a:pPr>
              <a:lnSpc>
                <a:spcPct val="150000"/>
              </a:lnSpc>
            </a:pPr>
            <a:r>
              <a:rPr lang="fr-CH" dirty="0"/>
              <a:t>Pas de salaire / Vacances scolaires</a:t>
            </a:r>
          </a:p>
          <a:p>
            <a:pPr>
              <a:lnSpc>
                <a:spcPct val="150000"/>
              </a:lnSpc>
            </a:pPr>
            <a:r>
              <a:rPr lang="fr-CH" dirty="0">
                <a:solidFill>
                  <a:srgbClr val="C00000"/>
                </a:solidFill>
              </a:rPr>
              <a:t>Délais d’inscription </a:t>
            </a:r>
            <a:r>
              <a:rPr lang="fr-CH" dirty="0"/>
              <a:t> (dates et exercices sur </a:t>
            </a:r>
            <a:r>
              <a:rPr lang="fr-CH" dirty="0">
                <a:hlinkClick r:id="rId4"/>
              </a:rPr>
              <a:t>www.vd.ch/orientation</a:t>
            </a:r>
            <a:r>
              <a:rPr lang="fr-CH" dirty="0"/>
              <a:t>)</a:t>
            </a:r>
          </a:p>
          <a:p>
            <a:pPr>
              <a:lnSpc>
                <a:spcPct val="150000"/>
              </a:lnSpc>
            </a:pPr>
            <a:r>
              <a:rPr lang="fr-CH" dirty="0"/>
              <a:t>						</a:t>
            </a:r>
            <a:r>
              <a:rPr lang="fr-CH" sz="2000" b="1" u="sng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</a:t>
            </a:r>
            <a:r>
              <a:rPr lang="fr-CH" sz="2000" b="1" u="sng" dirty="0">
                <a:solidFill>
                  <a:srgbClr val="C00000"/>
                </a:solidFill>
              </a:rPr>
              <a:t>w.orientation.ch</a:t>
            </a:r>
            <a:endParaRPr lang="fr-CH" sz="2000" u="sng" dirty="0"/>
          </a:p>
          <a:p>
            <a:pPr>
              <a:lnSpc>
                <a:spcPct val="150000"/>
              </a:lnSpc>
            </a:pPr>
            <a:r>
              <a:rPr lang="fr-CH" sz="2000" dirty="0"/>
              <a:t>						</a:t>
            </a:r>
            <a:r>
              <a:rPr lang="fr-CH" sz="2000" b="1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www.vd.ch/orientation</a:t>
            </a:r>
            <a:endParaRPr lang="fr-CH" sz="20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endParaRPr lang="fr-CH" dirty="0"/>
          </a:p>
          <a:p>
            <a:pPr>
              <a:lnSpc>
                <a:spcPct val="150000"/>
              </a:lnSpc>
            </a:pPr>
            <a:endParaRPr lang="fr-CH" sz="2800" dirty="0"/>
          </a:p>
          <a:p>
            <a:r>
              <a:rPr lang="fr-CH" dirty="0"/>
              <a:t> 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AF21D0E-461D-86E1-6B8C-7669A3ACF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0271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BEF6D-F675-A7DB-2DF8-DD0F7F949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C2C0774F-94DA-989B-3244-5ECA6A7F3F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36226FCF-9561-4A63-9E4A-BC2FDDE59371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B3B6EBF8-F27A-5972-457E-C73EDEE38D4B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1A7AAB0-45EF-88B0-6C2F-63E945310896}"/>
              </a:ext>
            </a:extLst>
          </p:cNvPr>
          <p:cNvSpPr txBox="1">
            <a:spLocks/>
          </p:cNvSpPr>
          <p:nvPr/>
        </p:nvSpPr>
        <p:spPr>
          <a:xfrm>
            <a:off x="465826" y="340198"/>
            <a:ext cx="8229600" cy="8121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2800" b="1" dirty="0">
                <a:solidFill>
                  <a:srgbClr val="C00000"/>
                </a:solidFill>
              </a:rPr>
              <a:t>La formation professionnelle en école de métiers</a:t>
            </a:r>
          </a:p>
        </p:txBody>
      </p:sp>
      <p:graphicFrame>
        <p:nvGraphicFramePr>
          <p:cNvPr id="10" name="Espace réservé du contenu 3">
            <a:extLst>
              <a:ext uri="{FF2B5EF4-FFF2-40B4-BE49-F238E27FC236}">
                <a16:creationId xmlns:a16="http://schemas.microsoft.com/office/drawing/2014/main" id="{806FE219-B505-EF7C-4BFF-306A8DD5E23A}"/>
              </a:ext>
            </a:extLst>
          </p:cNvPr>
          <p:cNvGraphicFramePr>
            <a:graphicFrameLocks/>
          </p:cNvGraphicFramePr>
          <p:nvPr/>
        </p:nvGraphicFramePr>
        <p:xfrm>
          <a:off x="2209800" y="1152354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11A802-6C2C-6675-E4C3-F11D47E5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96055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2800" b="1" dirty="0">
                <a:solidFill>
                  <a:srgbClr val="C00000"/>
                </a:solidFill>
              </a:rPr>
              <a:t>Après l’apprentissage…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649883"/>
              </p:ext>
            </p:extLst>
          </p:nvPr>
        </p:nvGraphicFramePr>
        <p:xfrm>
          <a:off x="2209800" y="1981200"/>
          <a:ext cx="7772400" cy="3799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èche droite 4"/>
          <p:cNvSpPr/>
          <p:nvPr/>
        </p:nvSpPr>
        <p:spPr bwMode="auto">
          <a:xfrm>
            <a:off x="7530654" y="5492401"/>
            <a:ext cx="504056" cy="2880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fr-CH" sz="2800">
              <a:latin typeface="Times" charset="0"/>
            </a:endParaRPr>
          </a:p>
        </p:txBody>
      </p:sp>
      <p:pic>
        <p:nvPicPr>
          <p:cNvPr id="3" name="Image 2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726175C-ADE4-7642-3668-4543E4E93B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6" name="PlaceHolder 2">
            <a:extLst>
              <a:ext uri="{FF2B5EF4-FFF2-40B4-BE49-F238E27FC236}">
                <a16:creationId xmlns:a16="http://schemas.microsoft.com/office/drawing/2014/main" id="{3C0FCD12-2D5E-4B93-1E4F-6A19F7558EF8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8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7" name="PlaceHolder 3">
            <a:extLst>
              <a:ext uri="{FF2B5EF4-FFF2-40B4-BE49-F238E27FC236}">
                <a16:creationId xmlns:a16="http://schemas.microsoft.com/office/drawing/2014/main" id="{E7082E88-4ED4-A1A0-59E4-AC803EE8ECC6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3ED27E7-BD37-06ED-E163-32ADF556A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7071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>
          <a:xfrm>
            <a:off x="838200" y="240430"/>
            <a:ext cx="10515600" cy="1325563"/>
          </a:xfrm>
        </p:spPr>
        <p:txBody>
          <a:bodyPr>
            <a:noAutofit/>
          </a:bodyPr>
          <a:lstStyle/>
          <a:p>
            <a:r>
              <a:rPr lang="fr-CH" sz="2800" b="1" dirty="0">
                <a:solidFill>
                  <a:srgbClr val="C00000"/>
                </a:solidFill>
              </a:rPr>
              <a:t>Portes ouvertes et séances d’information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>
          <a:xfrm>
            <a:off x="1981200" y="1109751"/>
            <a:ext cx="8507288" cy="48768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r-CH" sz="2100" b="1" dirty="0"/>
              <a:t>SUBRIEZ :	</a:t>
            </a:r>
            <a:r>
              <a:rPr lang="fr-CH" sz="1700" dirty="0"/>
              <a:t>16 septembre, 28 octobre, 25 novembre 2026 et 13 janvier 2027</a:t>
            </a:r>
          </a:p>
          <a:p>
            <a:pPr>
              <a:lnSpc>
                <a:spcPct val="150000"/>
              </a:lnSpc>
            </a:pPr>
            <a:r>
              <a:rPr lang="fr-CH" sz="2100" b="1" dirty="0"/>
              <a:t>ETML :	</a:t>
            </a:r>
            <a:r>
              <a:rPr lang="fr-FR" sz="2100" dirty="0"/>
              <a:t>5 décembre 2026</a:t>
            </a:r>
            <a:endParaRPr lang="fr-CH" sz="1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fr-CH" sz="2100" b="1" dirty="0"/>
              <a:t>CEPV</a:t>
            </a:r>
            <a:r>
              <a:rPr lang="fr-CH" sz="2100" dirty="0"/>
              <a:t> :	2 décembre 2026</a:t>
            </a:r>
          </a:p>
          <a:p>
            <a:pPr>
              <a:lnSpc>
                <a:spcPct val="150000"/>
              </a:lnSpc>
            </a:pPr>
            <a:r>
              <a:rPr lang="fr-CH" sz="2100" b="1" dirty="0"/>
              <a:t>ERACOM</a:t>
            </a:r>
            <a:r>
              <a:rPr lang="fr-CH" sz="2100" dirty="0"/>
              <a:t>  :	28 novembre 2026		</a:t>
            </a:r>
          </a:p>
          <a:p>
            <a:pPr>
              <a:lnSpc>
                <a:spcPct val="150000"/>
              </a:lnSpc>
            </a:pPr>
            <a:endParaRPr lang="fr-CH" sz="2100" b="1" dirty="0"/>
          </a:p>
          <a:p>
            <a:pPr>
              <a:lnSpc>
                <a:spcPct val="150000"/>
              </a:lnSpc>
            </a:pPr>
            <a:r>
              <a:rPr lang="fr-CH" sz="2100" b="1" dirty="0"/>
              <a:t>Info Métiers    </a:t>
            </a:r>
            <a:r>
              <a:rPr lang="fr-CH" sz="2100" dirty="0"/>
              <a:t>(les mercredis après-midi selon programme)</a:t>
            </a:r>
          </a:p>
          <a:p>
            <a:pPr marL="0" indent="0">
              <a:lnSpc>
                <a:spcPct val="150000"/>
              </a:lnSpc>
              <a:buNone/>
            </a:pPr>
            <a:endParaRPr lang="fr-CH" sz="2100" dirty="0"/>
          </a:p>
          <a:p>
            <a:pPr>
              <a:lnSpc>
                <a:spcPct val="150000"/>
              </a:lnSpc>
            </a:pPr>
            <a:r>
              <a:rPr lang="fr-CH" sz="2100" b="1" dirty="0"/>
              <a:t>Salon des métiers et de la formation</a:t>
            </a:r>
          </a:p>
          <a:p>
            <a:pPr>
              <a:lnSpc>
                <a:spcPct val="150000"/>
              </a:lnSpc>
              <a:buNone/>
            </a:pPr>
            <a:r>
              <a:rPr lang="fr-CH" sz="2100" b="1" dirty="0"/>
              <a:t> 	</a:t>
            </a:r>
            <a:r>
              <a:rPr lang="fr-CH" dirty="0"/>
              <a:t> </a:t>
            </a:r>
            <a:r>
              <a:rPr lang="fr-CH" sz="2100" dirty="0"/>
              <a:t>Lausanne, </a:t>
            </a:r>
            <a:r>
              <a:rPr lang="fr-FR" sz="2100" dirty="0"/>
              <a:t>du mardi 17 au dimanche 22 novembre 2026</a:t>
            </a:r>
            <a:endParaRPr lang="fr-CH" sz="2100" dirty="0"/>
          </a:p>
        </p:txBody>
      </p:sp>
      <p:pic>
        <p:nvPicPr>
          <p:cNvPr id="2" name="Image 1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AA2ACF85-CF17-9E42-D538-0FF3F1A641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3" name="PlaceHolder 2">
            <a:extLst>
              <a:ext uri="{FF2B5EF4-FFF2-40B4-BE49-F238E27FC236}">
                <a16:creationId xmlns:a16="http://schemas.microsoft.com/office/drawing/2014/main" id="{C640C248-B3A2-E07B-0325-F68FA10BAD92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8DC3C2B-E352-E55B-CA1B-211D5F35D621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06E157-ED7C-7815-A5C5-48F6C6AB4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85995957"/>
      </p:ext>
    </p:extLst>
  </p:cSld>
  <p:clrMapOvr>
    <a:masterClrMapping/>
  </p:clrMapOvr>
  <p:transition>
    <p:blind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BF44-2340-002A-E26B-49DDE1BC6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1F781AD6-D3A1-C746-534B-8EEBB6C880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A85E8F27-79DE-4BC9-0AE3-24BA99CC71B7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6B3E7907-6245-8560-4F73-144E83330CC9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D65A7F-FEB4-C6DD-2A67-9DD4F813893B}"/>
              </a:ext>
            </a:extLst>
          </p:cNvPr>
          <p:cNvSpPr txBox="1">
            <a:spLocks/>
          </p:cNvSpPr>
          <p:nvPr/>
        </p:nvSpPr>
        <p:spPr>
          <a:xfrm>
            <a:off x="1844055" y="224118"/>
            <a:ext cx="8229600" cy="79141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CH" sz="3200" dirty="0">
                <a:solidFill>
                  <a:srgbClr val="C00000"/>
                </a:solidFill>
              </a:rPr>
              <a:t>S’informer sur </a:t>
            </a:r>
            <a:r>
              <a:rPr lang="fr-CH" sz="3200" dirty="0">
                <a:solidFill>
                  <a:schemeClr val="accent6">
                    <a:lumMod val="75000"/>
                  </a:schemeClr>
                </a:solidFill>
                <a:hlinkClick r:id="rId4"/>
              </a:rPr>
              <a:t>www.orientation.ch</a:t>
            </a:r>
            <a:r>
              <a:rPr lang="fr-CH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fr-CH" sz="3200" dirty="0">
                <a:solidFill>
                  <a:srgbClr val="C00000"/>
                </a:solidFill>
              </a:rPr>
              <a:t>et sur </a:t>
            </a:r>
            <a:r>
              <a:rPr lang="fr-CH" sz="3200" dirty="0">
                <a:solidFill>
                  <a:schemeClr val="accent6">
                    <a:lumMod val="75000"/>
                  </a:schemeClr>
                </a:solidFill>
                <a:hlinkClick r:id="rId5"/>
              </a:rPr>
              <a:t>www.vd.ch/orientation</a:t>
            </a:r>
            <a:endParaRPr lang="fr-CH" sz="32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CH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DA31E6-62A7-A7DC-DEFF-3C0D97543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2003" y="1015534"/>
            <a:ext cx="7353704" cy="5155088"/>
          </a:xfrm>
          <a:prstGeom prst="rect">
            <a:avLst/>
          </a:prstGeom>
        </p:spPr>
      </p:pic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938ABCC-D0AD-5DD6-05BF-1875421DE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66492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F7062-4E4B-9D3F-37DB-A1AEA2B44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A1E1C742-78B1-FE74-04F8-E81E1686B4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2" y="6007444"/>
            <a:ext cx="553066" cy="805436"/>
          </a:xfrm>
          <a:prstGeom prst="rect">
            <a:avLst/>
          </a:prstGeom>
        </p:spPr>
      </p:pic>
      <p:sp>
        <p:nvSpPr>
          <p:cNvPr id="5" name="PlaceHolder 2">
            <a:extLst>
              <a:ext uri="{FF2B5EF4-FFF2-40B4-BE49-F238E27FC236}">
                <a16:creationId xmlns:a16="http://schemas.microsoft.com/office/drawing/2014/main" id="{B1A61E09-3A77-55FC-C844-CFA9F5D6EC6A}"/>
              </a:ext>
            </a:extLst>
          </p:cNvPr>
          <p:cNvSpPr txBox="1">
            <a:spLocks/>
          </p:cNvSpPr>
          <p:nvPr/>
        </p:nvSpPr>
        <p:spPr>
          <a:xfrm>
            <a:off x="0" y="6302522"/>
            <a:ext cx="57603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b="1" spc="-1" dirty="0">
                <a:solidFill>
                  <a:srgbClr val="000000"/>
                </a:solidFill>
                <a:latin typeface="Arial"/>
              </a:rPr>
              <a:t>DÉPARTEMENT DE L’ENSEIGNEMENT ET DE LA FORMATION PROFESSIONNELLE</a:t>
            </a:r>
            <a:endParaRPr lang="fr-CH" sz="800" dirty="0">
              <a:effectLst/>
              <a:hlinkClick r:id="rId3"/>
            </a:endParaRPr>
          </a:p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endParaRPr lang="de-CH" sz="800" spc="-1" dirty="0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A62C1F6D-840A-796B-ED80-8887C525873B}"/>
              </a:ext>
            </a:extLst>
          </p:cNvPr>
          <p:cNvSpPr txBox="1">
            <a:spLocks/>
          </p:cNvSpPr>
          <p:nvPr/>
        </p:nvSpPr>
        <p:spPr>
          <a:xfrm>
            <a:off x="-289364" y="6517802"/>
            <a:ext cx="5758560" cy="215280"/>
          </a:xfrm>
          <a:prstGeom prst="rect">
            <a:avLst/>
          </a:prstGeom>
          <a:noFill/>
          <a:ln w="0">
            <a:noFill/>
          </a:ln>
        </p:spPr>
        <p:txBody>
          <a:bodyPr vert="horz" lIns="90000" tIns="45000" rIns="90000" bIns="45000" numCol="1" spcCol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3080" indent="-343080">
              <a:lnSpc>
                <a:spcPct val="140000"/>
              </a:lnSpc>
              <a:tabLst>
                <a:tab pos="0" algn="l"/>
              </a:tabLst>
            </a:pPr>
            <a:r>
              <a:rPr lang="fr-FR" sz="800" spc="-1" dirty="0">
                <a:solidFill>
                  <a:srgbClr val="000000"/>
                </a:solidFill>
                <a:latin typeface="Arial"/>
              </a:rPr>
              <a:t>OFFICE CANTONAL D’ORIENTATION SCOLAIRE ET PROFESSIONNELLE</a:t>
            </a:r>
            <a:endParaRPr lang="de-CH" sz="800" spc="-1" dirty="0">
              <a:latin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DEC43B-DA49-BA7F-AC8F-82C0B42F84B9}"/>
              </a:ext>
            </a:extLst>
          </p:cNvPr>
          <p:cNvSpPr txBox="1"/>
          <p:nvPr/>
        </p:nvSpPr>
        <p:spPr>
          <a:xfrm>
            <a:off x="2030503" y="124918"/>
            <a:ext cx="7678762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sz="2000" b="1" dirty="0"/>
          </a:p>
          <a:p>
            <a:endParaRPr lang="fr-CH" dirty="0">
              <a:latin typeface="+mn-lt"/>
            </a:endParaRPr>
          </a:p>
          <a:p>
            <a:r>
              <a:rPr lang="fr-CH" sz="2400" b="1" dirty="0">
                <a:solidFill>
                  <a:srgbClr val="C00000"/>
                </a:solidFill>
                <a:latin typeface="+mn-lt"/>
              </a:rPr>
              <a:t>Permanences des conseillères à </a:t>
            </a:r>
            <a:r>
              <a:rPr lang="fr-CH" sz="2400" b="1" dirty="0" err="1">
                <a:solidFill>
                  <a:srgbClr val="C00000"/>
                </a:solidFill>
                <a:latin typeface="+mn-lt"/>
              </a:rPr>
              <a:t>Kratzer</a:t>
            </a:r>
            <a:r>
              <a:rPr lang="fr-CH" sz="2400" b="1" dirty="0">
                <a:solidFill>
                  <a:srgbClr val="C00000"/>
                </a:solidFill>
                <a:latin typeface="+mn-lt"/>
              </a:rPr>
              <a:t> 0.24</a:t>
            </a:r>
          </a:p>
          <a:p>
            <a:endParaRPr lang="fr-CH" sz="1600" b="1" dirty="0">
              <a:latin typeface="+mn-lt"/>
            </a:endParaRPr>
          </a:p>
          <a:p>
            <a:r>
              <a:rPr lang="fr-CH" sz="1800" b="1" dirty="0">
                <a:latin typeface="+mn-lt"/>
              </a:rPr>
              <a:t>Marielle </a:t>
            </a:r>
            <a:r>
              <a:rPr lang="fr-CH" sz="1800" b="1" dirty="0" err="1">
                <a:latin typeface="+mn-lt"/>
              </a:rPr>
              <a:t>Chatelan</a:t>
            </a:r>
            <a:endParaRPr lang="fr-CH" sz="1800" b="1" dirty="0">
              <a:latin typeface="+mn-lt"/>
            </a:endParaRPr>
          </a:p>
          <a:p>
            <a:r>
              <a:rPr lang="fr-CH" sz="1800" dirty="0">
                <a:latin typeface="+mn-lt"/>
              </a:rPr>
              <a:t>Présente le mercredi 	 	</a:t>
            </a:r>
            <a:r>
              <a:rPr lang="fr-CH" sz="1800" b="1" dirty="0">
                <a:latin typeface="+mn-lt"/>
              </a:rPr>
              <a:t>11VP/1   M. Palluel</a:t>
            </a:r>
          </a:p>
          <a:p>
            <a:r>
              <a:rPr lang="fr-CH" sz="1800" b="1" dirty="0">
                <a:latin typeface="+mn-lt"/>
                <a:hlinkClick r:id="rId4"/>
              </a:rPr>
              <a:t>marielle.chatelan@vd.ch</a:t>
            </a:r>
            <a:r>
              <a:rPr lang="fr-CH" sz="1800" b="1" dirty="0">
                <a:latin typeface="+mn-lt"/>
              </a:rPr>
              <a:t>		11VP/2   Mme Dos Santos			</a:t>
            </a:r>
          </a:p>
          <a:p>
            <a:endParaRPr lang="fr-CH" sz="1800" dirty="0">
              <a:latin typeface="+mn-lt"/>
            </a:endParaRPr>
          </a:p>
          <a:p>
            <a:r>
              <a:rPr lang="fr-CH" sz="1800" b="1" dirty="0">
                <a:latin typeface="+mn-lt"/>
              </a:rPr>
              <a:t>Juliane Panzeri</a:t>
            </a:r>
          </a:p>
          <a:p>
            <a:r>
              <a:rPr lang="fr-CH" sz="1600" dirty="0">
                <a:latin typeface="+mn-lt"/>
              </a:rPr>
              <a:t>Présente mardi matin jusqu’à 15h,jeudi	</a:t>
            </a:r>
            <a:r>
              <a:rPr lang="fr-CH" sz="1600" b="1" dirty="0">
                <a:latin typeface="+mn-lt"/>
              </a:rPr>
              <a:t>11VP</a:t>
            </a:r>
            <a:r>
              <a:rPr lang="fr-CH" sz="1800" b="1" dirty="0">
                <a:latin typeface="+mn-lt"/>
              </a:rPr>
              <a:t>/3    M. Baud</a:t>
            </a:r>
          </a:p>
          <a:p>
            <a:r>
              <a:rPr lang="fr-CH" sz="1800" b="1" dirty="0">
                <a:latin typeface="+mn-lt"/>
                <a:hlinkClick r:id="rId5"/>
              </a:rPr>
              <a:t>Juliane.panzeri@vd.ch</a:t>
            </a:r>
            <a:r>
              <a:rPr lang="fr-CH" sz="1800" b="1" dirty="0">
                <a:latin typeface="+mn-lt"/>
              </a:rPr>
              <a:t> </a:t>
            </a:r>
            <a:r>
              <a:rPr lang="fr-CH" sz="1800" dirty="0">
                <a:latin typeface="+mn-lt"/>
              </a:rPr>
              <a:t>							</a:t>
            </a:r>
          </a:p>
          <a:p>
            <a:r>
              <a:rPr lang="fr-CH" dirty="0">
                <a:solidFill>
                  <a:srgbClr val="C00000"/>
                </a:solidFill>
              </a:rPr>
              <a:t>Parents bienvenus</a:t>
            </a:r>
          </a:p>
          <a:p>
            <a:endParaRPr lang="fr-CH" dirty="0"/>
          </a:p>
          <a:p>
            <a:endParaRPr lang="fr-CH" dirty="0"/>
          </a:p>
          <a:p>
            <a:r>
              <a:rPr lang="fr-CH" sz="2000" b="1" dirty="0"/>
              <a:t>Office d’orientation et centre de documentation</a:t>
            </a:r>
          </a:p>
          <a:p>
            <a:r>
              <a:rPr lang="fr-CH" dirty="0">
                <a:solidFill>
                  <a:srgbClr val="C00000"/>
                </a:solidFill>
              </a:rPr>
              <a:t>Rue du Verger 10 à Vevey</a:t>
            </a:r>
          </a:p>
          <a:p>
            <a:r>
              <a:rPr lang="fr-CH" dirty="0"/>
              <a:t>Téléphone : 021 557 14 70</a:t>
            </a:r>
          </a:p>
          <a:p>
            <a:endParaRPr lang="fr-CH" dirty="0"/>
          </a:p>
          <a:p>
            <a:endParaRPr lang="fr-CH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5EBB71B-6BB4-21CB-64E3-01245E6E7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58948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E9A21C-A08D-4D6D-B819-4E3BEE82B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Réunions de classe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214F25-628B-41B7-9A7B-2A15CCE11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11VP/1  			KRA.0.28	</a:t>
            </a:r>
            <a:r>
              <a:rPr lang="fr-CH" dirty="0">
                <a:sym typeface="Wingdings" panose="05000000000000000000" pitchFamily="2" charset="2"/>
              </a:rPr>
              <a:t>M. Palluel</a:t>
            </a:r>
            <a:endParaRPr lang="fr-CH" dirty="0"/>
          </a:p>
          <a:p>
            <a:r>
              <a:rPr lang="fr-CH" dirty="0"/>
              <a:t>11V	P/2			KRA.2.03	Mme Dos Santos</a:t>
            </a:r>
          </a:p>
          <a:p>
            <a:r>
              <a:rPr lang="fr-CH" dirty="0"/>
              <a:t>11VP/3			KRA.3.01</a:t>
            </a:r>
            <a:r>
              <a:rPr lang="fr-CH" dirty="0">
                <a:sym typeface="Wingdings" panose="05000000000000000000" pitchFamily="2" charset="2"/>
              </a:rPr>
              <a:t>	M. </a:t>
            </a:r>
            <a:r>
              <a:rPr lang="fr-CH">
                <a:sym typeface="Wingdings" panose="05000000000000000000" pitchFamily="2" charset="2"/>
              </a:rPr>
              <a:t>Baud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723355833"/>
      </p:ext>
    </p:extLst>
  </p:cSld>
  <p:clrMapOvr>
    <a:masterClrMapping/>
  </p:clrMapOvr>
  <p:transition>
    <p:push/>
  </p:transition>
</p:sld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Thème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ésentation DO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résentation D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ésentation DO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résentation D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modele-presentation">
  <a:themeElements>
    <a:clrScheme name="modele-ser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-ser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e-ser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odèle Education sexuel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2A151837-B269-4D8B-A72D-EBF8C02F3E6B}" vid="{D4409490-070F-4382-9355-16621F4FEB3B}"/>
    </a:ext>
  </a:extLst>
</a:theme>
</file>

<file path=ppt/theme/theme8.xml><?xml version="1.0" encoding="utf-8"?>
<a:theme xmlns:a="http://schemas.openxmlformats.org/drawingml/2006/main" name="Clart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modele-presentation">
  <a:themeElements>
    <a:clrScheme name="modele-ser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-ser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e-ser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4672041B68804AB21871728F466A81" ma:contentTypeVersion="2" ma:contentTypeDescription="Crée un document." ma:contentTypeScope="" ma:versionID="a798f488d1d43a3b8a19463a382995f2">
  <xsd:schema xmlns:xsd="http://www.w3.org/2001/XMLSchema" xmlns:xs="http://www.w3.org/2001/XMLSchema" xmlns:p="http://schemas.microsoft.com/office/2006/metadata/properties" xmlns:ns2="0a1598d9-a8bc-439e-bef0-7f3e9feb629d" targetNamespace="http://schemas.microsoft.com/office/2006/metadata/properties" ma:root="true" ma:fieldsID="8947f4e26539885e3ab5502b0054cdb0" ns2:_="">
    <xsd:import namespace="0a1598d9-a8bc-439e-bef0-7f3e9feb62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598d9-a8bc-439e-bef0-7f3e9feb62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77E1A7-CF77-43A2-A669-C2033DCDFAAF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0a1598d9-a8bc-439e-bef0-7f3e9feb629d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86CED4-96D0-4EE5-B039-9AABD03A1895}">
  <ds:schemaRefs>
    <ds:schemaRef ds:uri="0a1598d9-a8bc-439e-bef0-7f3e9feb62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A5B8848-0983-4CCB-9ED7-B2C80F8DEA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1897</Words>
  <Application>Microsoft Office PowerPoint</Application>
  <PresentationFormat>Grand écran</PresentationFormat>
  <Paragraphs>430</Paragraphs>
  <Slides>32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9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51" baseType="lpstr">
      <vt:lpstr>ＭＳ Ｐゴシック</vt:lpstr>
      <vt:lpstr>Aptos</vt:lpstr>
      <vt:lpstr>Arial</vt:lpstr>
      <vt:lpstr>Arial Narrow</vt:lpstr>
      <vt:lpstr>Calibri</vt:lpstr>
      <vt:lpstr>Calibri Light</vt:lpstr>
      <vt:lpstr>Times</vt:lpstr>
      <vt:lpstr>Webdings</vt:lpstr>
      <vt:lpstr>Wingdings</vt:lpstr>
      <vt:lpstr>Thème1</vt:lpstr>
      <vt:lpstr>1_Conception personnalisée</vt:lpstr>
      <vt:lpstr>Conception personnalisée</vt:lpstr>
      <vt:lpstr>2_Thème1</vt:lpstr>
      <vt:lpstr>modele-presentation</vt:lpstr>
      <vt:lpstr>Modèle par défaut</vt:lpstr>
      <vt:lpstr>Modèle Education sexuelle</vt:lpstr>
      <vt:lpstr>Clarté</vt:lpstr>
      <vt:lpstr>1_modele-presentation</vt:lpstr>
      <vt:lpstr>Image</vt:lpstr>
      <vt:lpstr>Etablissement Primaire et  secondaire de Vevey   Soirée d’informations  11VP   Collège du Clos, le 27 août 2026 </vt:lpstr>
      <vt:lpstr>Ordre du jour</vt:lpstr>
      <vt:lpstr>Réseau de soutien</vt:lpstr>
      <vt:lpstr>Calendrier de l’année scolaire</vt:lpstr>
      <vt:lpstr>Examen de certificat – 11VP</vt:lpstr>
      <vt:lpstr>Conditions de certification en VP</vt:lpstr>
      <vt:lpstr>Conditions de certification en VP</vt:lpstr>
      <vt:lpstr>En cas de non-certification VP ?</vt:lpstr>
      <vt:lpstr>Que faire en cas d’échec?</vt:lpstr>
      <vt:lpstr>Présentation des examens</vt:lpstr>
      <vt:lpstr>Examen ECRIT de français (juin 2027)</vt:lpstr>
      <vt:lpstr>Examen ORAL de français (juin 2026)</vt:lpstr>
      <vt:lpstr>Examen de français (juin 2026)</vt:lpstr>
      <vt:lpstr>Présentation PowerPoint</vt:lpstr>
      <vt:lpstr>Examen d’allemand 2027</vt:lpstr>
      <vt:lpstr>Examen d’allemand 2027</vt:lpstr>
      <vt:lpstr>Orientation scolaire et professionnelle</vt:lpstr>
      <vt:lpstr>Soirée d’information aux parents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Après l’apprentissage…</vt:lpstr>
      <vt:lpstr>Portes ouvertes et séances d’information</vt:lpstr>
      <vt:lpstr>Présentation PowerPoint</vt:lpstr>
      <vt:lpstr>Présentation PowerPoint</vt:lpstr>
      <vt:lpstr>Réunions de classe</vt:lpstr>
    </vt:vector>
  </TitlesOfParts>
  <Company>Etat de Vaud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zennrh</dc:creator>
  <cp:lastModifiedBy>Moriggi Laurence</cp:lastModifiedBy>
  <cp:revision>163</cp:revision>
  <cp:lastPrinted>2024-08-14T14:55:34Z</cp:lastPrinted>
  <dcterms:created xsi:type="dcterms:W3CDTF">2014-12-10T14:41:50Z</dcterms:created>
  <dcterms:modified xsi:type="dcterms:W3CDTF">2026-08-28T09:27:42Z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0x010100554672041B68804AB21871728F466A81</vt:lpwstr>
  </property>
</Properties>
</file>