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  <p:sldMasterId id="2147483720" r:id="rId6"/>
    <p:sldMasterId id="2147483794" r:id="rId7"/>
    <p:sldMasterId id="2147483806" r:id="rId8"/>
    <p:sldMasterId id="2147483768" r:id="rId9"/>
    <p:sldMasterId id="2147483781" r:id="rId10"/>
    <p:sldMasterId id="2147483818" r:id="rId11"/>
    <p:sldMasterId id="2147483830" r:id="rId12"/>
    <p:sldMasterId id="2147483842" r:id="rId13"/>
  </p:sldMasterIdLst>
  <p:notesMasterIdLst>
    <p:notesMasterId r:id="rId44"/>
  </p:notesMasterIdLst>
  <p:handoutMasterIdLst>
    <p:handoutMasterId r:id="rId45"/>
  </p:handoutMasterIdLst>
  <p:sldIdLst>
    <p:sldId id="312" r:id="rId14"/>
    <p:sldId id="455" r:id="rId15"/>
    <p:sldId id="468" r:id="rId16"/>
    <p:sldId id="505" r:id="rId17"/>
    <p:sldId id="469" r:id="rId18"/>
    <p:sldId id="476" r:id="rId19"/>
    <p:sldId id="477" r:id="rId20"/>
    <p:sldId id="479" r:id="rId21"/>
    <p:sldId id="480" r:id="rId22"/>
    <p:sldId id="257" r:id="rId23"/>
    <p:sldId id="504" r:id="rId24"/>
    <p:sldId id="261" r:id="rId25"/>
    <p:sldId id="498" r:id="rId26"/>
    <p:sldId id="499" r:id="rId27"/>
    <p:sldId id="482" r:id="rId28"/>
    <p:sldId id="483" r:id="rId29"/>
    <p:sldId id="484" r:id="rId30"/>
    <p:sldId id="485" r:id="rId31"/>
    <p:sldId id="486" r:id="rId32"/>
    <p:sldId id="487" r:id="rId33"/>
    <p:sldId id="488" r:id="rId34"/>
    <p:sldId id="489" r:id="rId35"/>
    <p:sldId id="490" r:id="rId36"/>
    <p:sldId id="491" r:id="rId37"/>
    <p:sldId id="492" r:id="rId38"/>
    <p:sldId id="493" r:id="rId39"/>
    <p:sldId id="494" r:id="rId40"/>
    <p:sldId id="495" r:id="rId41"/>
    <p:sldId id="496" r:id="rId42"/>
    <p:sldId id="481" r:id="rId4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B100863-4E86-4DF1-9774-1CC77EFC2B0A}">
          <p14:sldIdLst>
            <p14:sldId id="312"/>
            <p14:sldId id="455"/>
            <p14:sldId id="468"/>
            <p14:sldId id="505"/>
            <p14:sldId id="469"/>
            <p14:sldId id="476"/>
            <p14:sldId id="477"/>
            <p14:sldId id="479"/>
            <p14:sldId id="480"/>
            <p14:sldId id="257"/>
            <p14:sldId id="504"/>
            <p14:sldId id="261"/>
            <p14:sldId id="498"/>
            <p14:sldId id="499"/>
            <p14:sldId id="482"/>
            <p14:sldId id="483"/>
            <p14:sldId id="484"/>
            <p14:sldId id="485"/>
            <p14:sldId id="486"/>
            <p14:sldId id="487"/>
            <p14:sldId id="488"/>
            <p14:sldId id="489"/>
            <p14:sldId id="490"/>
            <p14:sldId id="491"/>
            <p14:sldId id="492"/>
            <p14:sldId id="493"/>
            <p14:sldId id="494"/>
            <p14:sldId id="495"/>
            <p14:sldId id="496"/>
            <p14:sldId id="4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ller Bénédicte" initials="RB" lastIdx="1" clrIdx="0">
    <p:extLst>
      <p:ext uri="{19B8F6BF-5375-455C-9EA6-DF929625EA0E}">
        <p15:presenceInfo xmlns:p15="http://schemas.microsoft.com/office/powerpoint/2012/main" userId="S::l5j5b2@vd.ch::1f842caf-ace0-4543-a40d-59dad91761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357" autoAdjust="0"/>
  </p:normalViewPr>
  <p:slideViewPr>
    <p:cSldViewPr snapToGrid="0">
      <p:cViewPr varScale="1">
        <p:scale>
          <a:sx n="122" d="100"/>
          <a:sy n="122" d="100"/>
        </p:scale>
        <p:origin x="12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316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C62B63-A634-43EF-8866-CE18AFA2F58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H"/>
        </a:p>
      </dgm:t>
    </dgm:pt>
    <dgm:pt modelId="{195F80A1-A096-41CB-98DA-8299F86B5454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Santé</a:t>
          </a:r>
        </a:p>
      </dgm:t>
    </dgm:pt>
    <dgm:pt modelId="{A3DCB1BD-F394-48D7-A673-C1B7BED72837}" type="parTrans" cxnId="{C0B44973-E7E2-4BEB-99F8-A63665E9DA76}">
      <dgm:prSet/>
      <dgm:spPr/>
      <dgm:t>
        <a:bodyPr/>
        <a:lstStyle/>
        <a:p>
          <a:endParaRPr lang="fr-CH"/>
        </a:p>
      </dgm:t>
    </dgm:pt>
    <dgm:pt modelId="{E8B374B0-17B2-42C1-9CFA-FE315749225C}" type="sibTrans" cxnId="{C0B44973-E7E2-4BEB-99F8-A63665E9DA76}">
      <dgm:prSet/>
      <dgm:spPr/>
      <dgm:t>
        <a:bodyPr/>
        <a:lstStyle/>
        <a:p>
          <a:endParaRPr lang="fr-CH"/>
        </a:p>
      </dgm:t>
    </dgm:pt>
    <dgm:pt modelId="{118ADF96-068F-44F2-B46A-242CA414FA98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Ecole de soins et de santé communautaire, Vevey - </a:t>
          </a:r>
          <a:r>
            <a:rPr lang="fr-CH" dirty="0" err="1"/>
            <a:t>Subriez</a:t>
          </a:r>
          <a:r>
            <a:rPr lang="fr-CH" dirty="0"/>
            <a:t>, </a:t>
          </a:r>
          <a:r>
            <a:rPr lang="fr-CH"/>
            <a:t>Morges, St Loup</a:t>
          </a:r>
          <a:endParaRPr lang="fr-CH" dirty="0"/>
        </a:p>
      </dgm:t>
    </dgm:pt>
    <dgm:pt modelId="{B09F5808-E9D2-41E0-B631-417080B614D5}" type="parTrans" cxnId="{2EB31A5D-DE1C-429D-A60B-758CA003241C}">
      <dgm:prSet/>
      <dgm:spPr/>
      <dgm:t>
        <a:bodyPr/>
        <a:lstStyle/>
        <a:p>
          <a:endParaRPr lang="fr-CH"/>
        </a:p>
      </dgm:t>
    </dgm:pt>
    <dgm:pt modelId="{821CB015-AB2E-44EF-9688-5189B89C921F}" type="sibTrans" cxnId="{2EB31A5D-DE1C-429D-A60B-758CA003241C}">
      <dgm:prSet/>
      <dgm:spPr/>
      <dgm:t>
        <a:bodyPr/>
        <a:lstStyle/>
        <a:p>
          <a:endParaRPr lang="fr-CH"/>
        </a:p>
      </dgm:t>
    </dgm:pt>
    <dgm:pt modelId="{26E87338-5132-4153-BAD2-66033348F44A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Technique</a:t>
          </a:r>
        </a:p>
      </dgm:t>
    </dgm:pt>
    <dgm:pt modelId="{3C53C51B-6983-43D5-8345-773A3109D896}" type="parTrans" cxnId="{C71E67C5-6424-43E2-A3B5-8439BF60D5B2}">
      <dgm:prSet/>
      <dgm:spPr/>
      <dgm:t>
        <a:bodyPr/>
        <a:lstStyle/>
        <a:p>
          <a:endParaRPr lang="fr-CH"/>
        </a:p>
      </dgm:t>
    </dgm:pt>
    <dgm:pt modelId="{ABE33EB7-AC27-4F3A-99C7-85FD675E2B8D}" type="sibTrans" cxnId="{C71E67C5-6424-43E2-A3B5-8439BF60D5B2}">
      <dgm:prSet/>
      <dgm:spPr/>
      <dgm:t>
        <a:bodyPr/>
        <a:lstStyle/>
        <a:p>
          <a:endParaRPr lang="fr-CH"/>
        </a:p>
      </dgm:t>
    </dgm:pt>
    <dgm:pt modelId="{297B5654-FA3C-4A78-A340-F69D0BD97B1E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ETML (école technique des métiers de Lausanne)</a:t>
          </a:r>
        </a:p>
      </dgm:t>
    </dgm:pt>
    <dgm:pt modelId="{02348D65-14EC-404B-A20C-4027B1CC82CB}" type="parTrans" cxnId="{7F816662-D984-4BB6-B9C1-33E900010BE8}">
      <dgm:prSet/>
      <dgm:spPr/>
      <dgm:t>
        <a:bodyPr/>
        <a:lstStyle/>
        <a:p>
          <a:endParaRPr lang="fr-CH"/>
        </a:p>
      </dgm:t>
    </dgm:pt>
    <dgm:pt modelId="{4EF8E80D-91E7-4B98-8B92-A0C7A7B798A5}" type="sibTrans" cxnId="{7F816662-D984-4BB6-B9C1-33E900010BE8}">
      <dgm:prSet/>
      <dgm:spPr/>
      <dgm:t>
        <a:bodyPr/>
        <a:lstStyle/>
        <a:p>
          <a:endParaRPr lang="fr-CH"/>
        </a:p>
      </dgm:t>
    </dgm:pt>
    <dgm:pt modelId="{AD19B697-72EE-40AF-9605-8099B1EAC041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Artistique</a:t>
          </a:r>
        </a:p>
      </dgm:t>
    </dgm:pt>
    <dgm:pt modelId="{CB38D12E-3476-4FDA-8F10-C8B3BD40AD95}" type="parTrans" cxnId="{88277F7C-50C3-4381-BC6D-A576E8DA7925}">
      <dgm:prSet/>
      <dgm:spPr/>
      <dgm:t>
        <a:bodyPr/>
        <a:lstStyle/>
        <a:p>
          <a:endParaRPr lang="fr-CH"/>
        </a:p>
      </dgm:t>
    </dgm:pt>
    <dgm:pt modelId="{AA8F4B7F-558F-4A82-9792-396ACD30C9BA}" type="sibTrans" cxnId="{88277F7C-50C3-4381-BC6D-A576E8DA7925}">
      <dgm:prSet/>
      <dgm:spPr/>
      <dgm:t>
        <a:bodyPr/>
        <a:lstStyle/>
        <a:p>
          <a:endParaRPr lang="fr-CH"/>
        </a:p>
      </dgm:t>
    </dgm:pt>
    <dgm:pt modelId="{17BDF8FB-4872-4DBA-9925-35BE3F39E2E4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ERACOM (école romande d’arts et de communication) </a:t>
          </a:r>
        </a:p>
      </dgm:t>
    </dgm:pt>
    <dgm:pt modelId="{C75B6CA3-6354-4123-B828-7CE130BFCCAB}" type="parTrans" cxnId="{FD58E505-EE6F-464A-8906-6AE2414806BF}">
      <dgm:prSet/>
      <dgm:spPr/>
      <dgm:t>
        <a:bodyPr/>
        <a:lstStyle/>
        <a:p>
          <a:endParaRPr lang="fr-CH"/>
        </a:p>
      </dgm:t>
    </dgm:pt>
    <dgm:pt modelId="{1F8B01E7-9ABD-4D8F-A089-BC52F8804771}" type="sibTrans" cxnId="{FD58E505-EE6F-464A-8906-6AE2414806BF}">
      <dgm:prSet/>
      <dgm:spPr/>
      <dgm:t>
        <a:bodyPr/>
        <a:lstStyle/>
        <a:p>
          <a:endParaRPr lang="fr-CH"/>
        </a:p>
      </dgm:t>
    </dgm:pt>
    <dgm:pt modelId="{5DFE6437-DBD9-4CF1-9C6C-09CD18BCCF47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CEPV (centre d’enseignement professionnel de Vevey)</a:t>
          </a:r>
        </a:p>
      </dgm:t>
    </dgm:pt>
    <dgm:pt modelId="{70C995C6-EC3B-4522-848E-0566A1EE11ED}" type="parTrans" cxnId="{058A252F-C880-4458-83D7-370F0370531D}">
      <dgm:prSet/>
      <dgm:spPr/>
      <dgm:t>
        <a:bodyPr/>
        <a:lstStyle/>
        <a:p>
          <a:endParaRPr lang="fr-CH"/>
        </a:p>
      </dgm:t>
    </dgm:pt>
    <dgm:pt modelId="{5AFECF30-6877-49DA-A316-58A58D65ED36}" type="sibTrans" cxnId="{058A252F-C880-4458-83D7-370F0370531D}">
      <dgm:prSet/>
      <dgm:spPr/>
      <dgm:t>
        <a:bodyPr/>
        <a:lstStyle/>
        <a:p>
          <a:endParaRPr lang="fr-CH"/>
        </a:p>
      </dgm:t>
    </dgm:pt>
    <dgm:pt modelId="{73EEFAA5-FBEE-4677-962E-BE3E84B3A4B1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CPNV (centre professionnel du Nord vaudois)</a:t>
          </a:r>
        </a:p>
      </dgm:t>
    </dgm:pt>
    <dgm:pt modelId="{38CA51D0-F030-48FB-B949-DCE96847C7AE}" type="parTrans" cxnId="{4D0FDF05-1AFE-4907-BE07-716FDF9E4245}">
      <dgm:prSet/>
      <dgm:spPr/>
      <dgm:t>
        <a:bodyPr/>
        <a:lstStyle/>
        <a:p>
          <a:endParaRPr lang="fr-CH"/>
        </a:p>
      </dgm:t>
    </dgm:pt>
    <dgm:pt modelId="{BE3C83C0-E957-436A-BFA4-91005C51D0C2}" type="sibTrans" cxnId="{4D0FDF05-1AFE-4907-BE07-716FDF9E4245}">
      <dgm:prSet/>
      <dgm:spPr/>
      <dgm:t>
        <a:bodyPr/>
        <a:lstStyle/>
        <a:p>
          <a:endParaRPr lang="fr-CH"/>
        </a:p>
      </dgm:t>
    </dgm:pt>
    <dgm:pt modelId="{67DD9FD7-38B1-406A-AFDE-B2146C2FE861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ETVJ (école technique de la Vallée de Joux)</a:t>
          </a:r>
        </a:p>
      </dgm:t>
    </dgm:pt>
    <dgm:pt modelId="{85C3D760-83CC-479D-B18A-7D983639962E}" type="parTrans" cxnId="{58D2BC44-319B-48C6-B562-27D30B063593}">
      <dgm:prSet/>
      <dgm:spPr/>
      <dgm:t>
        <a:bodyPr/>
        <a:lstStyle/>
        <a:p>
          <a:endParaRPr lang="fr-CH"/>
        </a:p>
      </dgm:t>
    </dgm:pt>
    <dgm:pt modelId="{614A1A3A-A80A-4B6E-B4AC-42DF4BB07BB5}" type="sibTrans" cxnId="{58D2BC44-319B-48C6-B562-27D30B063593}">
      <dgm:prSet/>
      <dgm:spPr/>
      <dgm:t>
        <a:bodyPr/>
        <a:lstStyle/>
        <a:p>
          <a:endParaRPr lang="fr-CH"/>
        </a:p>
      </dgm:t>
    </dgm:pt>
    <dgm:pt modelId="{71A44742-AFB3-4FF0-BCAC-FC61495B8C51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EMS (école des métiers de Sainte-Croix)</a:t>
          </a:r>
        </a:p>
      </dgm:t>
    </dgm:pt>
    <dgm:pt modelId="{7AF0E44C-196C-42A2-8AF7-BF7E8EE76201}" type="parTrans" cxnId="{660D5471-B719-454A-8D60-999BA9B3F580}">
      <dgm:prSet/>
      <dgm:spPr/>
      <dgm:t>
        <a:bodyPr/>
        <a:lstStyle/>
        <a:p>
          <a:endParaRPr lang="fr-CH"/>
        </a:p>
      </dgm:t>
    </dgm:pt>
    <dgm:pt modelId="{61C4F84A-D609-42B8-9E58-4D81F7A7C5A5}" type="sibTrans" cxnId="{660D5471-B719-454A-8D60-999BA9B3F580}">
      <dgm:prSet/>
      <dgm:spPr/>
      <dgm:t>
        <a:bodyPr/>
        <a:lstStyle/>
        <a:p>
          <a:endParaRPr lang="fr-CH"/>
        </a:p>
      </dgm:t>
    </dgm:pt>
    <dgm:pt modelId="{4F07A376-3EC4-45C8-A27F-2EC822A065F1}" type="pres">
      <dgm:prSet presAssocID="{31C62B63-A634-43EF-8866-CE18AFA2F584}" presName="Name0" presStyleCnt="0">
        <dgm:presLayoutVars>
          <dgm:dir/>
          <dgm:animLvl val="lvl"/>
          <dgm:resizeHandles val="exact"/>
        </dgm:presLayoutVars>
      </dgm:prSet>
      <dgm:spPr/>
    </dgm:pt>
    <dgm:pt modelId="{E2D29B81-A5B1-455E-94BE-C673F616C128}" type="pres">
      <dgm:prSet presAssocID="{195F80A1-A096-41CB-98DA-8299F86B5454}" presName="linNode" presStyleCnt="0"/>
      <dgm:spPr/>
    </dgm:pt>
    <dgm:pt modelId="{BE4A8407-1D65-4532-9B11-34D6E30FE934}" type="pres">
      <dgm:prSet presAssocID="{195F80A1-A096-41CB-98DA-8299F86B545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1CB8CB7-CA02-4525-9B73-6DD4A97C5272}" type="pres">
      <dgm:prSet presAssocID="{195F80A1-A096-41CB-98DA-8299F86B5454}" presName="descendantText" presStyleLbl="alignAccFollowNode1" presStyleIdx="0" presStyleCnt="3">
        <dgm:presLayoutVars>
          <dgm:bulletEnabled val="1"/>
        </dgm:presLayoutVars>
      </dgm:prSet>
      <dgm:spPr/>
    </dgm:pt>
    <dgm:pt modelId="{647C6F2D-F4F9-49BB-A3BA-CCFAF1F36906}" type="pres">
      <dgm:prSet presAssocID="{E8B374B0-17B2-42C1-9CFA-FE315749225C}" presName="sp" presStyleCnt="0"/>
      <dgm:spPr/>
    </dgm:pt>
    <dgm:pt modelId="{07CCAA00-3EBA-478B-8427-A77C6396D9D2}" type="pres">
      <dgm:prSet presAssocID="{26E87338-5132-4153-BAD2-66033348F44A}" presName="linNode" presStyleCnt="0"/>
      <dgm:spPr/>
    </dgm:pt>
    <dgm:pt modelId="{338D7D89-11CA-42EF-BE16-7BCB71A50D23}" type="pres">
      <dgm:prSet presAssocID="{26E87338-5132-4153-BAD2-66033348F44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BD6D606-C883-4793-B865-098D3301C40D}" type="pres">
      <dgm:prSet presAssocID="{26E87338-5132-4153-BAD2-66033348F44A}" presName="descendantText" presStyleLbl="alignAccFollowNode1" presStyleIdx="1" presStyleCnt="3">
        <dgm:presLayoutVars>
          <dgm:bulletEnabled val="1"/>
        </dgm:presLayoutVars>
      </dgm:prSet>
      <dgm:spPr/>
    </dgm:pt>
    <dgm:pt modelId="{A7B9DF25-801E-473C-97A5-D850751CE80B}" type="pres">
      <dgm:prSet presAssocID="{ABE33EB7-AC27-4F3A-99C7-85FD675E2B8D}" presName="sp" presStyleCnt="0"/>
      <dgm:spPr/>
    </dgm:pt>
    <dgm:pt modelId="{0DDC7DEE-B254-44C5-AE20-FEE60BFB4B73}" type="pres">
      <dgm:prSet presAssocID="{AD19B697-72EE-40AF-9605-8099B1EAC041}" presName="linNode" presStyleCnt="0"/>
      <dgm:spPr/>
    </dgm:pt>
    <dgm:pt modelId="{4779AC05-C694-4324-8C9F-AF5CBAC9E43B}" type="pres">
      <dgm:prSet presAssocID="{AD19B697-72EE-40AF-9605-8099B1EAC041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F51C4CF-4C50-4AE4-B577-1E321872411D}" type="pres">
      <dgm:prSet presAssocID="{AD19B697-72EE-40AF-9605-8099B1EAC041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4D0FDF05-1AFE-4907-BE07-716FDF9E4245}" srcId="{26E87338-5132-4153-BAD2-66033348F44A}" destId="{73EEFAA5-FBEE-4677-962E-BE3E84B3A4B1}" srcOrd="1" destOrd="0" parTransId="{38CA51D0-F030-48FB-B949-DCE96847C7AE}" sibTransId="{BE3C83C0-E957-436A-BFA4-91005C51D0C2}"/>
    <dgm:cxn modelId="{FD58E505-EE6F-464A-8906-6AE2414806BF}" srcId="{AD19B697-72EE-40AF-9605-8099B1EAC041}" destId="{17BDF8FB-4872-4DBA-9925-35BE3F39E2E4}" srcOrd="0" destOrd="0" parTransId="{C75B6CA3-6354-4123-B828-7CE130BFCCAB}" sibTransId="{1F8B01E7-9ABD-4D8F-A089-BC52F8804771}"/>
    <dgm:cxn modelId="{E8554F07-F211-4E50-8F1F-3721BC7F5F50}" type="presOf" srcId="{118ADF96-068F-44F2-B46A-242CA414FA98}" destId="{61CB8CB7-CA02-4525-9B73-6DD4A97C5272}" srcOrd="0" destOrd="0" presId="urn:microsoft.com/office/officeart/2005/8/layout/vList5"/>
    <dgm:cxn modelId="{ED3D210C-DF73-4299-A719-CA03E37EA5E0}" type="presOf" srcId="{67DD9FD7-38B1-406A-AFDE-B2146C2FE861}" destId="{9BD6D606-C883-4793-B865-098D3301C40D}" srcOrd="0" destOrd="3" presId="urn:microsoft.com/office/officeart/2005/8/layout/vList5"/>
    <dgm:cxn modelId="{97A1290E-FA67-483C-B2EE-63A256202704}" type="presOf" srcId="{5DFE6437-DBD9-4CF1-9C6C-09CD18BCCF47}" destId="{AF51C4CF-4C50-4AE4-B577-1E321872411D}" srcOrd="0" destOrd="1" presId="urn:microsoft.com/office/officeart/2005/8/layout/vList5"/>
    <dgm:cxn modelId="{1266D714-EBD5-4811-86F1-EDF8E0DBBA2D}" type="presOf" srcId="{73EEFAA5-FBEE-4677-962E-BE3E84B3A4B1}" destId="{9BD6D606-C883-4793-B865-098D3301C40D}" srcOrd="0" destOrd="1" presId="urn:microsoft.com/office/officeart/2005/8/layout/vList5"/>
    <dgm:cxn modelId="{058A252F-C880-4458-83D7-370F0370531D}" srcId="{AD19B697-72EE-40AF-9605-8099B1EAC041}" destId="{5DFE6437-DBD9-4CF1-9C6C-09CD18BCCF47}" srcOrd="1" destOrd="0" parTransId="{70C995C6-EC3B-4522-848E-0566A1EE11ED}" sibTransId="{5AFECF30-6877-49DA-A316-58A58D65ED36}"/>
    <dgm:cxn modelId="{2EB31A5D-DE1C-429D-A60B-758CA003241C}" srcId="{195F80A1-A096-41CB-98DA-8299F86B5454}" destId="{118ADF96-068F-44F2-B46A-242CA414FA98}" srcOrd="0" destOrd="0" parTransId="{B09F5808-E9D2-41E0-B631-417080B614D5}" sibTransId="{821CB015-AB2E-44EF-9688-5189B89C921F}"/>
    <dgm:cxn modelId="{7F816662-D984-4BB6-B9C1-33E900010BE8}" srcId="{26E87338-5132-4153-BAD2-66033348F44A}" destId="{297B5654-FA3C-4A78-A340-F69D0BD97B1E}" srcOrd="0" destOrd="0" parTransId="{02348D65-14EC-404B-A20C-4027B1CC82CB}" sibTransId="{4EF8E80D-91E7-4B98-8B92-A0C7A7B798A5}"/>
    <dgm:cxn modelId="{58D2BC44-319B-48C6-B562-27D30B063593}" srcId="{26E87338-5132-4153-BAD2-66033348F44A}" destId="{67DD9FD7-38B1-406A-AFDE-B2146C2FE861}" srcOrd="3" destOrd="0" parTransId="{85C3D760-83CC-479D-B18A-7D983639962E}" sibTransId="{614A1A3A-A80A-4B6E-B4AC-42DF4BB07BB5}"/>
    <dgm:cxn modelId="{D6FD3A65-ADBB-441D-BAE1-646A91F5E67E}" type="presOf" srcId="{31C62B63-A634-43EF-8866-CE18AFA2F584}" destId="{4F07A376-3EC4-45C8-A27F-2EC822A065F1}" srcOrd="0" destOrd="0" presId="urn:microsoft.com/office/officeart/2005/8/layout/vList5"/>
    <dgm:cxn modelId="{CD30264F-DBA0-4A33-94EF-700B52B6EAD7}" type="presOf" srcId="{297B5654-FA3C-4A78-A340-F69D0BD97B1E}" destId="{9BD6D606-C883-4793-B865-098D3301C40D}" srcOrd="0" destOrd="0" presId="urn:microsoft.com/office/officeart/2005/8/layout/vList5"/>
    <dgm:cxn modelId="{660D5471-B719-454A-8D60-999BA9B3F580}" srcId="{26E87338-5132-4153-BAD2-66033348F44A}" destId="{71A44742-AFB3-4FF0-BCAC-FC61495B8C51}" srcOrd="2" destOrd="0" parTransId="{7AF0E44C-196C-42A2-8AF7-BF7E8EE76201}" sibTransId="{61C4F84A-D609-42B8-9E58-4D81F7A7C5A5}"/>
    <dgm:cxn modelId="{A9553453-1980-4D28-BDED-8FC08F46A897}" type="presOf" srcId="{71A44742-AFB3-4FF0-BCAC-FC61495B8C51}" destId="{9BD6D606-C883-4793-B865-098D3301C40D}" srcOrd="0" destOrd="2" presId="urn:microsoft.com/office/officeart/2005/8/layout/vList5"/>
    <dgm:cxn modelId="{C0B44973-E7E2-4BEB-99F8-A63665E9DA76}" srcId="{31C62B63-A634-43EF-8866-CE18AFA2F584}" destId="{195F80A1-A096-41CB-98DA-8299F86B5454}" srcOrd="0" destOrd="0" parTransId="{A3DCB1BD-F394-48D7-A673-C1B7BED72837}" sibTransId="{E8B374B0-17B2-42C1-9CFA-FE315749225C}"/>
    <dgm:cxn modelId="{88277F7C-50C3-4381-BC6D-A576E8DA7925}" srcId="{31C62B63-A634-43EF-8866-CE18AFA2F584}" destId="{AD19B697-72EE-40AF-9605-8099B1EAC041}" srcOrd="2" destOrd="0" parTransId="{CB38D12E-3476-4FDA-8F10-C8B3BD40AD95}" sibTransId="{AA8F4B7F-558F-4A82-9792-396ACD30C9BA}"/>
    <dgm:cxn modelId="{C4F69295-F271-4032-89AC-FD22FA07F9BF}" type="presOf" srcId="{26E87338-5132-4153-BAD2-66033348F44A}" destId="{338D7D89-11CA-42EF-BE16-7BCB71A50D23}" srcOrd="0" destOrd="0" presId="urn:microsoft.com/office/officeart/2005/8/layout/vList5"/>
    <dgm:cxn modelId="{C71E67C5-6424-43E2-A3B5-8439BF60D5B2}" srcId="{31C62B63-A634-43EF-8866-CE18AFA2F584}" destId="{26E87338-5132-4153-BAD2-66033348F44A}" srcOrd="1" destOrd="0" parTransId="{3C53C51B-6983-43D5-8345-773A3109D896}" sibTransId="{ABE33EB7-AC27-4F3A-99C7-85FD675E2B8D}"/>
    <dgm:cxn modelId="{4E272AE3-1358-44F4-B0A0-B1E0C8DBD9E8}" type="presOf" srcId="{17BDF8FB-4872-4DBA-9925-35BE3F39E2E4}" destId="{AF51C4CF-4C50-4AE4-B577-1E321872411D}" srcOrd="0" destOrd="0" presId="urn:microsoft.com/office/officeart/2005/8/layout/vList5"/>
    <dgm:cxn modelId="{9D7051EA-B470-4A46-9F28-617313512AC7}" type="presOf" srcId="{195F80A1-A096-41CB-98DA-8299F86B5454}" destId="{BE4A8407-1D65-4532-9B11-34D6E30FE934}" srcOrd="0" destOrd="0" presId="urn:microsoft.com/office/officeart/2005/8/layout/vList5"/>
    <dgm:cxn modelId="{A10F57FC-5D18-46C2-9BBC-81E3F17A66AA}" type="presOf" srcId="{AD19B697-72EE-40AF-9605-8099B1EAC041}" destId="{4779AC05-C694-4324-8C9F-AF5CBAC9E43B}" srcOrd="0" destOrd="0" presId="urn:microsoft.com/office/officeart/2005/8/layout/vList5"/>
    <dgm:cxn modelId="{5CBE7ADC-7BF4-49DC-9019-4835A41A5EB8}" type="presParOf" srcId="{4F07A376-3EC4-45C8-A27F-2EC822A065F1}" destId="{E2D29B81-A5B1-455E-94BE-C673F616C128}" srcOrd="0" destOrd="0" presId="urn:microsoft.com/office/officeart/2005/8/layout/vList5"/>
    <dgm:cxn modelId="{FF8C39FD-2722-484E-8022-E18A104BE846}" type="presParOf" srcId="{E2D29B81-A5B1-455E-94BE-C673F616C128}" destId="{BE4A8407-1D65-4532-9B11-34D6E30FE934}" srcOrd="0" destOrd="0" presId="urn:microsoft.com/office/officeart/2005/8/layout/vList5"/>
    <dgm:cxn modelId="{A018D5B8-172C-46F9-B0B7-A9ADFF841A35}" type="presParOf" srcId="{E2D29B81-A5B1-455E-94BE-C673F616C128}" destId="{61CB8CB7-CA02-4525-9B73-6DD4A97C5272}" srcOrd="1" destOrd="0" presId="urn:microsoft.com/office/officeart/2005/8/layout/vList5"/>
    <dgm:cxn modelId="{2191BA4C-3F54-4071-9BA3-325E9646F55F}" type="presParOf" srcId="{4F07A376-3EC4-45C8-A27F-2EC822A065F1}" destId="{647C6F2D-F4F9-49BB-A3BA-CCFAF1F36906}" srcOrd="1" destOrd="0" presId="urn:microsoft.com/office/officeart/2005/8/layout/vList5"/>
    <dgm:cxn modelId="{3D7CE012-B4A5-4388-9566-5EB228EA5BBC}" type="presParOf" srcId="{4F07A376-3EC4-45C8-A27F-2EC822A065F1}" destId="{07CCAA00-3EBA-478B-8427-A77C6396D9D2}" srcOrd="2" destOrd="0" presId="urn:microsoft.com/office/officeart/2005/8/layout/vList5"/>
    <dgm:cxn modelId="{D8850312-B352-483C-9AF9-D2DFAA0A596F}" type="presParOf" srcId="{07CCAA00-3EBA-478B-8427-A77C6396D9D2}" destId="{338D7D89-11CA-42EF-BE16-7BCB71A50D23}" srcOrd="0" destOrd="0" presId="urn:microsoft.com/office/officeart/2005/8/layout/vList5"/>
    <dgm:cxn modelId="{DF497AF7-45B8-44F0-A390-823425467AE1}" type="presParOf" srcId="{07CCAA00-3EBA-478B-8427-A77C6396D9D2}" destId="{9BD6D606-C883-4793-B865-098D3301C40D}" srcOrd="1" destOrd="0" presId="urn:microsoft.com/office/officeart/2005/8/layout/vList5"/>
    <dgm:cxn modelId="{1BE62412-FE54-42A9-9F8B-33E21E09EA06}" type="presParOf" srcId="{4F07A376-3EC4-45C8-A27F-2EC822A065F1}" destId="{A7B9DF25-801E-473C-97A5-D850751CE80B}" srcOrd="3" destOrd="0" presId="urn:microsoft.com/office/officeart/2005/8/layout/vList5"/>
    <dgm:cxn modelId="{25A6F337-9EEB-4D11-A357-E262C0A9E010}" type="presParOf" srcId="{4F07A376-3EC4-45C8-A27F-2EC822A065F1}" destId="{0DDC7DEE-B254-44C5-AE20-FEE60BFB4B73}" srcOrd="4" destOrd="0" presId="urn:microsoft.com/office/officeart/2005/8/layout/vList5"/>
    <dgm:cxn modelId="{49A68D8B-E2D1-46BB-B6A2-21BD8E28FC09}" type="presParOf" srcId="{0DDC7DEE-B254-44C5-AE20-FEE60BFB4B73}" destId="{4779AC05-C694-4324-8C9F-AF5CBAC9E43B}" srcOrd="0" destOrd="0" presId="urn:microsoft.com/office/officeart/2005/8/layout/vList5"/>
    <dgm:cxn modelId="{5EF0FE7D-D319-496C-A016-FC15C4B10986}" type="presParOf" srcId="{0DDC7DEE-B254-44C5-AE20-FEE60BFB4B73}" destId="{AF51C4CF-4C50-4AE4-B577-1E321872411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BAB133-1CB0-4546-9540-30416D42DB2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H"/>
        </a:p>
      </dgm:t>
    </dgm:pt>
    <dgm:pt modelId="{3B656894-825C-413A-B9EB-2F31D7A1DFC4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Emploi</a:t>
          </a:r>
        </a:p>
      </dgm:t>
    </dgm:pt>
    <dgm:pt modelId="{BAEF716F-C7D3-4C00-B0D9-181D16DD2735}" type="parTrans" cxnId="{258E48CA-3181-4237-B4C0-46DEAC87292A}">
      <dgm:prSet/>
      <dgm:spPr/>
      <dgm:t>
        <a:bodyPr/>
        <a:lstStyle/>
        <a:p>
          <a:endParaRPr lang="fr-CH"/>
        </a:p>
      </dgm:t>
    </dgm:pt>
    <dgm:pt modelId="{14DCBBA8-024B-40F5-B791-CC7FE0EBCDA2}" type="sibTrans" cxnId="{258E48CA-3181-4237-B4C0-46DEAC87292A}">
      <dgm:prSet/>
      <dgm:spPr/>
      <dgm:t>
        <a:bodyPr/>
        <a:lstStyle/>
        <a:p>
          <a:endParaRPr lang="fr-CH"/>
        </a:p>
      </dgm:t>
    </dgm:pt>
    <dgm:pt modelId="{76181558-3659-4251-A861-BB42F9B11DB1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Maturité</a:t>
          </a:r>
        </a:p>
        <a:p>
          <a:r>
            <a:rPr lang="fr-CH" dirty="0"/>
            <a:t>Professionnelle</a:t>
          </a:r>
        </a:p>
        <a:p>
          <a:r>
            <a:rPr lang="fr-CH" dirty="0"/>
            <a:t>Post-CFC</a:t>
          </a:r>
        </a:p>
      </dgm:t>
    </dgm:pt>
    <dgm:pt modelId="{6601F5E0-1CCF-48A9-BA93-A6A001C7F767}" type="parTrans" cxnId="{15AE0F90-B69A-4C14-B64B-24D0C2626C47}">
      <dgm:prSet/>
      <dgm:spPr/>
      <dgm:t>
        <a:bodyPr/>
        <a:lstStyle/>
        <a:p>
          <a:endParaRPr lang="fr-CH"/>
        </a:p>
      </dgm:t>
    </dgm:pt>
    <dgm:pt modelId="{3350BAC5-E91E-456C-9591-4125E380BB34}" type="sibTrans" cxnId="{15AE0F90-B69A-4C14-B64B-24D0C2626C47}">
      <dgm:prSet/>
      <dgm:spPr/>
      <dgm:t>
        <a:bodyPr/>
        <a:lstStyle/>
        <a:p>
          <a:endParaRPr lang="fr-CH"/>
        </a:p>
      </dgm:t>
    </dgm:pt>
    <dgm:pt modelId="{230B0A13-62A1-4E2A-87C2-F3C945331C78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sz="2200" kern="1200" dirty="0"/>
            <a:t>HES  Hautes Ecoles spécialisées</a:t>
          </a:r>
        </a:p>
      </dgm:t>
    </dgm:pt>
    <dgm:pt modelId="{8EF61F34-4193-4EE1-AA22-566421B6FEAF}" type="parTrans" cxnId="{BF73BB42-CDB2-43BC-96A8-70834CA173D3}">
      <dgm:prSet/>
      <dgm:spPr/>
      <dgm:t>
        <a:bodyPr/>
        <a:lstStyle/>
        <a:p>
          <a:endParaRPr lang="fr-CH"/>
        </a:p>
      </dgm:t>
    </dgm:pt>
    <dgm:pt modelId="{34976519-B359-4190-A194-C322304014F9}" type="sibTrans" cxnId="{BF73BB42-CDB2-43BC-96A8-70834CA173D3}">
      <dgm:prSet/>
      <dgm:spPr/>
      <dgm:t>
        <a:bodyPr/>
        <a:lstStyle/>
        <a:p>
          <a:endParaRPr lang="fr-CH"/>
        </a:p>
      </dgm:t>
    </dgm:pt>
    <dgm:pt modelId="{752703AA-2BC9-458E-8371-F26C9E1CD4A7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sz="2200" kern="1200" dirty="0"/>
            <a:t>Passerelle (</a:t>
          </a:r>
          <a:r>
            <a:rPr lang="fr-CH" sz="2200" kern="1200" dirty="0" err="1"/>
            <a:t>anc.dubs</a:t>
          </a:r>
          <a:r>
            <a:rPr lang="fr-CH" sz="2200" kern="1200" dirty="0"/>
            <a:t>)          UNI/EPF</a:t>
          </a:r>
        </a:p>
      </dgm:t>
    </dgm:pt>
    <dgm:pt modelId="{1AAC0187-BE36-4C41-A3F1-B806DE6CAF40}" type="parTrans" cxnId="{5642A05B-C6F6-4995-A938-7847151E444D}">
      <dgm:prSet/>
      <dgm:spPr/>
      <dgm:t>
        <a:bodyPr/>
        <a:lstStyle/>
        <a:p>
          <a:endParaRPr lang="fr-CH"/>
        </a:p>
      </dgm:t>
    </dgm:pt>
    <dgm:pt modelId="{9B5A5358-318C-4689-AF1F-0FAB254F56BF}" type="sibTrans" cxnId="{5642A05B-C6F6-4995-A938-7847151E444D}">
      <dgm:prSet/>
      <dgm:spPr/>
      <dgm:t>
        <a:bodyPr/>
        <a:lstStyle/>
        <a:p>
          <a:endParaRPr lang="fr-CH"/>
        </a:p>
      </dgm:t>
    </dgm:pt>
    <dgm:pt modelId="{049BF485-DD7F-4D49-9763-8AB09C49EC54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fr-CH" sz="2200" kern="1200" dirty="0"/>
        </a:p>
      </dgm:t>
    </dgm:pt>
    <dgm:pt modelId="{E0AFF27C-EAB1-4F98-8815-F9689664BECF}" type="parTrans" cxnId="{E06E25BE-D1E9-4058-8D23-8852C4C3D0A3}">
      <dgm:prSet/>
      <dgm:spPr/>
      <dgm:t>
        <a:bodyPr/>
        <a:lstStyle/>
        <a:p>
          <a:endParaRPr lang="fr-CH"/>
        </a:p>
      </dgm:t>
    </dgm:pt>
    <dgm:pt modelId="{6EDBAE23-8ECF-4A64-B7AD-CFE19F6B266F}" type="sibTrans" cxnId="{E06E25BE-D1E9-4058-8D23-8852C4C3D0A3}">
      <dgm:prSet/>
      <dgm:spPr/>
      <dgm:t>
        <a:bodyPr/>
        <a:lstStyle/>
        <a:p>
          <a:endParaRPr lang="fr-CH"/>
        </a:p>
      </dgm:t>
    </dgm:pt>
    <dgm:pt modelId="{1457D592-DDB2-474E-BB5D-5F92DD7B74DE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fr-CH" dirty="0"/>
        </a:p>
      </dgm:t>
    </dgm:pt>
    <dgm:pt modelId="{1B821061-52A7-4170-8F01-BDDF1C77C87F}" type="parTrans" cxnId="{D99EFB1E-822F-48EF-9F69-792FEEEB5C01}">
      <dgm:prSet/>
      <dgm:spPr/>
      <dgm:t>
        <a:bodyPr/>
        <a:lstStyle/>
        <a:p>
          <a:endParaRPr lang="fr-CH"/>
        </a:p>
      </dgm:t>
    </dgm:pt>
    <dgm:pt modelId="{60CB0EC9-AAD1-4EDA-9B97-93075570EB05}" type="sibTrans" cxnId="{D99EFB1E-822F-48EF-9F69-792FEEEB5C01}">
      <dgm:prSet/>
      <dgm:spPr/>
      <dgm:t>
        <a:bodyPr/>
        <a:lstStyle/>
        <a:p>
          <a:endParaRPr lang="fr-CH"/>
        </a:p>
      </dgm:t>
    </dgm:pt>
    <dgm:pt modelId="{22FFD0AB-3900-4348-88FC-59073825C1F8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PERFECTIONNEMENTS (brevets, diplômes…)</a:t>
          </a:r>
        </a:p>
      </dgm:t>
    </dgm:pt>
    <dgm:pt modelId="{069F0031-130E-45A7-A0A9-FDA2B58963DD}" type="parTrans" cxnId="{09454B28-0521-4969-B6EB-F39C9AB44EBA}">
      <dgm:prSet/>
      <dgm:spPr/>
      <dgm:t>
        <a:bodyPr/>
        <a:lstStyle/>
        <a:p>
          <a:endParaRPr lang="fr-CH"/>
        </a:p>
      </dgm:t>
    </dgm:pt>
    <dgm:pt modelId="{872CC34B-9AA2-478C-864B-65704C7B01DF}" type="sibTrans" cxnId="{09454B28-0521-4969-B6EB-F39C9AB44EBA}">
      <dgm:prSet/>
      <dgm:spPr/>
      <dgm:t>
        <a:bodyPr/>
        <a:lstStyle/>
        <a:p>
          <a:endParaRPr lang="fr-CH"/>
        </a:p>
      </dgm:t>
    </dgm:pt>
    <dgm:pt modelId="{F3F6C5B5-5C66-4F91-B14A-CE5AFF798275}">
      <dgm:prSet phldrT="[Texte]" custT="1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fr-CH" sz="2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E276F222-60E7-4038-ACD8-48EBF97F19C2}" type="parTrans" cxnId="{620867F7-0172-4E06-8902-A3CAC7528AAF}">
      <dgm:prSet/>
      <dgm:spPr/>
      <dgm:t>
        <a:bodyPr/>
        <a:lstStyle/>
        <a:p>
          <a:endParaRPr lang="fr-CH"/>
        </a:p>
      </dgm:t>
    </dgm:pt>
    <dgm:pt modelId="{151F0A09-1ECC-4E2D-86B4-8FD2EE9AE0B5}" type="sibTrans" cxnId="{620867F7-0172-4E06-8902-A3CAC7528AAF}">
      <dgm:prSet/>
      <dgm:spPr/>
      <dgm:t>
        <a:bodyPr/>
        <a:lstStyle/>
        <a:p>
          <a:endParaRPr lang="fr-CH"/>
        </a:p>
      </dgm:t>
    </dgm:pt>
    <dgm:pt modelId="{978934AD-E651-4CB4-854A-B2987A0FD660}" type="pres">
      <dgm:prSet presAssocID="{8FBAB133-1CB0-4546-9540-30416D42DB21}" presName="Name0" presStyleCnt="0">
        <dgm:presLayoutVars>
          <dgm:dir/>
          <dgm:animLvl val="lvl"/>
          <dgm:resizeHandles/>
        </dgm:presLayoutVars>
      </dgm:prSet>
      <dgm:spPr/>
    </dgm:pt>
    <dgm:pt modelId="{FD2BEABC-7F9C-47D3-8325-E47C3DD4B928}" type="pres">
      <dgm:prSet presAssocID="{3B656894-825C-413A-B9EB-2F31D7A1DFC4}" presName="linNode" presStyleCnt="0"/>
      <dgm:spPr/>
    </dgm:pt>
    <dgm:pt modelId="{BD942DF8-179B-42C8-8D1A-60BC8EA43EAB}" type="pres">
      <dgm:prSet presAssocID="{3B656894-825C-413A-B9EB-2F31D7A1DFC4}" presName="parentShp" presStyleLbl="node1" presStyleIdx="0" presStyleCnt="2" custScaleX="80516" custScaleY="84521">
        <dgm:presLayoutVars>
          <dgm:bulletEnabled val="1"/>
        </dgm:presLayoutVars>
      </dgm:prSet>
      <dgm:spPr/>
    </dgm:pt>
    <dgm:pt modelId="{23BD8A84-3483-4222-B976-7BF66246BD80}" type="pres">
      <dgm:prSet presAssocID="{3B656894-825C-413A-B9EB-2F31D7A1DFC4}" presName="childShp" presStyleLbl="bgAccFollowNode1" presStyleIdx="0" presStyleCnt="2" custScaleX="116173">
        <dgm:presLayoutVars>
          <dgm:bulletEnabled val="1"/>
        </dgm:presLayoutVars>
      </dgm:prSet>
      <dgm:spPr/>
    </dgm:pt>
    <dgm:pt modelId="{6EFF31FA-80FF-4AD5-88CF-DC6F030678C4}" type="pres">
      <dgm:prSet presAssocID="{14DCBBA8-024B-40F5-B791-CC7FE0EBCDA2}" presName="spacing" presStyleCnt="0"/>
      <dgm:spPr/>
    </dgm:pt>
    <dgm:pt modelId="{C04EDDCD-74A5-464D-B8D3-251A0C630E3A}" type="pres">
      <dgm:prSet presAssocID="{76181558-3659-4251-A861-BB42F9B11DB1}" presName="linNode" presStyleCnt="0"/>
      <dgm:spPr/>
    </dgm:pt>
    <dgm:pt modelId="{29DEACD7-C622-4407-8E27-59B0AEADCEE2}" type="pres">
      <dgm:prSet presAssocID="{76181558-3659-4251-A861-BB42F9B11DB1}" presName="parentShp" presStyleLbl="node1" presStyleIdx="1" presStyleCnt="2" custScaleX="80516" custScaleY="85072">
        <dgm:presLayoutVars>
          <dgm:bulletEnabled val="1"/>
        </dgm:presLayoutVars>
      </dgm:prSet>
      <dgm:spPr/>
    </dgm:pt>
    <dgm:pt modelId="{432EAC88-86D5-40FC-AD2E-27DCE336FA5D}" type="pres">
      <dgm:prSet presAssocID="{76181558-3659-4251-A861-BB42F9B11DB1}" presName="childShp" presStyleLbl="bgAccFollowNode1" presStyleIdx="1" presStyleCnt="2" custScaleX="116173">
        <dgm:presLayoutVars>
          <dgm:bulletEnabled val="1"/>
        </dgm:presLayoutVars>
      </dgm:prSet>
      <dgm:spPr/>
    </dgm:pt>
  </dgm:ptLst>
  <dgm:cxnLst>
    <dgm:cxn modelId="{D99EFB1E-822F-48EF-9F69-792FEEEB5C01}" srcId="{3B656894-825C-413A-B9EB-2F31D7A1DFC4}" destId="{1457D592-DDB2-474E-BB5D-5F92DD7B74DE}" srcOrd="0" destOrd="0" parTransId="{1B821061-52A7-4170-8F01-BDDF1C77C87F}" sibTransId="{60CB0EC9-AAD1-4EDA-9B97-93075570EB05}"/>
    <dgm:cxn modelId="{B7D88322-42EC-4947-885D-8F3C118DFF34}" type="presOf" srcId="{752703AA-2BC9-458E-8371-F26C9E1CD4A7}" destId="{432EAC88-86D5-40FC-AD2E-27DCE336FA5D}" srcOrd="0" destOrd="3" presId="urn:microsoft.com/office/officeart/2005/8/layout/vList6"/>
    <dgm:cxn modelId="{09454B28-0521-4969-B6EB-F39C9AB44EBA}" srcId="{3B656894-825C-413A-B9EB-2F31D7A1DFC4}" destId="{22FFD0AB-3900-4348-88FC-59073825C1F8}" srcOrd="1" destOrd="0" parTransId="{069F0031-130E-45A7-A0A9-FDA2B58963DD}" sibTransId="{872CC34B-9AA2-478C-864B-65704C7B01DF}"/>
    <dgm:cxn modelId="{5642A05B-C6F6-4995-A938-7847151E444D}" srcId="{76181558-3659-4251-A861-BB42F9B11DB1}" destId="{752703AA-2BC9-458E-8371-F26C9E1CD4A7}" srcOrd="3" destOrd="0" parTransId="{1AAC0187-BE36-4C41-A3F1-B806DE6CAF40}" sibTransId="{9B5A5358-318C-4689-AF1F-0FAB254F56BF}"/>
    <dgm:cxn modelId="{BF73BB42-CDB2-43BC-96A8-70834CA173D3}" srcId="{76181558-3659-4251-A861-BB42F9B11DB1}" destId="{230B0A13-62A1-4E2A-87C2-F3C945331C78}" srcOrd="1" destOrd="0" parTransId="{8EF61F34-4193-4EE1-AA22-566421B6FEAF}" sibTransId="{34976519-B359-4190-A194-C322304014F9}"/>
    <dgm:cxn modelId="{77201A47-0C7D-4848-BA4F-57AF532141DB}" type="presOf" srcId="{1457D592-DDB2-474E-BB5D-5F92DD7B74DE}" destId="{23BD8A84-3483-4222-B976-7BF66246BD80}" srcOrd="0" destOrd="0" presId="urn:microsoft.com/office/officeart/2005/8/layout/vList6"/>
    <dgm:cxn modelId="{5F8E504E-9E13-4749-8319-FD47C6D39436}" type="presOf" srcId="{22FFD0AB-3900-4348-88FC-59073825C1F8}" destId="{23BD8A84-3483-4222-B976-7BF66246BD80}" srcOrd="0" destOrd="1" presId="urn:microsoft.com/office/officeart/2005/8/layout/vList6"/>
    <dgm:cxn modelId="{F7090774-BE59-4D56-BE96-1634EAE194A0}" type="presOf" srcId="{8FBAB133-1CB0-4546-9540-30416D42DB21}" destId="{978934AD-E651-4CB4-854A-B2987A0FD660}" srcOrd="0" destOrd="0" presId="urn:microsoft.com/office/officeart/2005/8/layout/vList6"/>
    <dgm:cxn modelId="{7A1BFA8B-E971-4CAA-814E-FD7E88538C16}" type="presOf" srcId="{230B0A13-62A1-4E2A-87C2-F3C945331C78}" destId="{432EAC88-86D5-40FC-AD2E-27DCE336FA5D}" srcOrd="0" destOrd="1" presId="urn:microsoft.com/office/officeart/2005/8/layout/vList6"/>
    <dgm:cxn modelId="{15AE0F90-B69A-4C14-B64B-24D0C2626C47}" srcId="{8FBAB133-1CB0-4546-9540-30416D42DB21}" destId="{76181558-3659-4251-A861-BB42F9B11DB1}" srcOrd="1" destOrd="0" parTransId="{6601F5E0-1CCF-48A9-BA93-A6A001C7F767}" sibTransId="{3350BAC5-E91E-456C-9591-4125E380BB34}"/>
    <dgm:cxn modelId="{521A3892-67E4-4F07-A24D-D7EFFB5A2720}" type="presOf" srcId="{3B656894-825C-413A-B9EB-2F31D7A1DFC4}" destId="{BD942DF8-179B-42C8-8D1A-60BC8EA43EAB}" srcOrd="0" destOrd="0" presId="urn:microsoft.com/office/officeart/2005/8/layout/vList6"/>
    <dgm:cxn modelId="{E06E25BE-D1E9-4058-8D23-8852C4C3D0A3}" srcId="{76181558-3659-4251-A861-BB42F9B11DB1}" destId="{049BF485-DD7F-4D49-9763-8AB09C49EC54}" srcOrd="2" destOrd="0" parTransId="{E0AFF27C-EAB1-4F98-8815-F9689664BECF}" sibTransId="{6EDBAE23-8ECF-4A64-B7AD-CFE19F6B266F}"/>
    <dgm:cxn modelId="{AC406EBF-23DF-440B-97E9-4DBF2BFD0FC5}" type="presOf" srcId="{76181558-3659-4251-A861-BB42F9B11DB1}" destId="{29DEACD7-C622-4407-8E27-59B0AEADCEE2}" srcOrd="0" destOrd="0" presId="urn:microsoft.com/office/officeart/2005/8/layout/vList6"/>
    <dgm:cxn modelId="{258E48CA-3181-4237-B4C0-46DEAC87292A}" srcId="{8FBAB133-1CB0-4546-9540-30416D42DB21}" destId="{3B656894-825C-413A-B9EB-2F31D7A1DFC4}" srcOrd="0" destOrd="0" parTransId="{BAEF716F-C7D3-4C00-B0D9-181D16DD2735}" sibTransId="{14DCBBA8-024B-40F5-B791-CC7FE0EBCDA2}"/>
    <dgm:cxn modelId="{85CD54D4-E36D-4742-A0F9-FED172DB10D9}" type="presOf" srcId="{049BF485-DD7F-4D49-9763-8AB09C49EC54}" destId="{432EAC88-86D5-40FC-AD2E-27DCE336FA5D}" srcOrd="0" destOrd="2" presId="urn:microsoft.com/office/officeart/2005/8/layout/vList6"/>
    <dgm:cxn modelId="{C05565DA-EB59-4A73-931E-6F34B878D00B}" type="presOf" srcId="{F3F6C5B5-5C66-4F91-B14A-CE5AFF798275}" destId="{432EAC88-86D5-40FC-AD2E-27DCE336FA5D}" srcOrd="0" destOrd="0" presId="urn:microsoft.com/office/officeart/2005/8/layout/vList6"/>
    <dgm:cxn modelId="{620867F7-0172-4E06-8902-A3CAC7528AAF}" srcId="{76181558-3659-4251-A861-BB42F9B11DB1}" destId="{F3F6C5B5-5C66-4F91-B14A-CE5AFF798275}" srcOrd="0" destOrd="0" parTransId="{E276F222-60E7-4038-ACD8-48EBF97F19C2}" sibTransId="{151F0A09-1ECC-4E2D-86B4-8FD2EE9AE0B5}"/>
    <dgm:cxn modelId="{EBB5C744-4441-4240-BC2B-7BC48AAB671B}" type="presParOf" srcId="{978934AD-E651-4CB4-854A-B2987A0FD660}" destId="{FD2BEABC-7F9C-47D3-8325-E47C3DD4B928}" srcOrd="0" destOrd="0" presId="urn:microsoft.com/office/officeart/2005/8/layout/vList6"/>
    <dgm:cxn modelId="{89A610F3-104B-4806-9CD4-7B6B501F196F}" type="presParOf" srcId="{FD2BEABC-7F9C-47D3-8325-E47C3DD4B928}" destId="{BD942DF8-179B-42C8-8D1A-60BC8EA43EAB}" srcOrd="0" destOrd="0" presId="urn:microsoft.com/office/officeart/2005/8/layout/vList6"/>
    <dgm:cxn modelId="{D75252DD-59B7-4AFF-8A29-0B3120CD6E7B}" type="presParOf" srcId="{FD2BEABC-7F9C-47D3-8325-E47C3DD4B928}" destId="{23BD8A84-3483-4222-B976-7BF66246BD80}" srcOrd="1" destOrd="0" presId="urn:microsoft.com/office/officeart/2005/8/layout/vList6"/>
    <dgm:cxn modelId="{24B4E00E-BA2E-4202-BD95-E251D1835BD8}" type="presParOf" srcId="{978934AD-E651-4CB4-854A-B2987A0FD660}" destId="{6EFF31FA-80FF-4AD5-88CF-DC6F030678C4}" srcOrd="1" destOrd="0" presId="urn:microsoft.com/office/officeart/2005/8/layout/vList6"/>
    <dgm:cxn modelId="{39236FE0-EFE7-4662-8734-7FA3388D617F}" type="presParOf" srcId="{978934AD-E651-4CB4-854A-B2987A0FD660}" destId="{C04EDDCD-74A5-464D-B8D3-251A0C630E3A}" srcOrd="2" destOrd="0" presId="urn:microsoft.com/office/officeart/2005/8/layout/vList6"/>
    <dgm:cxn modelId="{1873057F-1D35-472D-971D-27206188DF0C}" type="presParOf" srcId="{C04EDDCD-74A5-464D-B8D3-251A0C630E3A}" destId="{29DEACD7-C622-4407-8E27-59B0AEADCEE2}" srcOrd="0" destOrd="0" presId="urn:microsoft.com/office/officeart/2005/8/layout/vList6"/>
    <dgm:cxn modelId="{A4E80737-F180-44FE-BA89-E088C5757485}" type="presParOf" srcId="{C04EDDCD-74A5-464D-B8D3-251A0C630E3A}" destId="{432EAC88-86D5-40FC-AD2E-27DCE336FA5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CB8CB7-CA02-4525-9B73-6DD4A97C5272}">
      <dsp:nvSpPr>
        <dsp:cNvPr id="0" name=""/>
        <dsp:cNvSpPr/>
      </dsp:nvSpPr>
      <dsp:spPr>
        <a:xfrm rot="5400000">
          <a:off x="4754808" y="-1822129"/>
          <a:ext cx="1060846" cy="4974336"/>
        </a:xfrm>
        <a:prstGeom prst="round2SameRect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rgbClr val="C00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400" kern="1200" dirty="0"/>
            <a:t>Ecole de soins et de santé communautaire, Vevey - </a:t>
          </a:r>
          <a:r>
            <a:rPr lang="fr-CH" sz="1400" kern="1200" dirty="0" err="1"/>
            <a:t>Subriez</a:t>
          </a:r>
          <a:r>
            <a:rPr lang="fr-CH" sz="1400" kern="1200" dirty="0"/>
            <a:t>, </a:t>
          </a:r>
          <a:r>
            <a:rPr lang="fr-CH" sz="1400" kern="1200"/>
            <a:t>Morges, St Loup</a:t>
          </a:r>
          <a:endParaRPr lang="fr-CH" sz="1400" kern="1200" dirty="0"/>
        </a:p>
      </dsp:txBody>
      <dsp:txXfrm rot="-5400000">
        <a:off x="2798063" y="186402"/>
        <a:ext cx="4922550" cy="957274"/>
      </dsp:txXfrm>
    </dsp:sp>
    <dsp:sp modelId="{BE4A8407-1D65-4532-9B11-34D6E30FE934}">
      <dsp:nvSpPr>
        <dsp:cNvPr id="0" name=""/>
        <dsp:cNvSpPr/>
      </dsp:nvSpPr>
      <dsp:spPr>
        <a:xfrm>
          <a:off x="0" y="2009"/>
          <a:ext cx="2798064" cy="1326058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900" kern="1200" dirty="0"/>
            <a:t>Santé</a:t>
          </a:r>
        </a:p>
      </dsp:txBody>
      <dsp:txXfrm>
        <a:off x="64733" y="66742"/>
        <a:ext cx="2668598" cy="1196592"/>
      </dsp:txXfrm>
    </dsp:sp>
    <dsp:sp modelId="{9BD6D606-C883-4793-B865-098D3301C40D}">
      <dsp:nvSpPr>
        <dsp:cNvPr id="0" name=""/>
        <dsp:cNvSpPr/>
      </dsp:nvSpPr>
      <dsp:spPr>
        <a:xfrm rot="5400000">
          <a:off x="4754808" y="-429768"/>
          <a:ext cx="1060846" cy="4974336"/>
        </a:xfrm>
        <a:prstGeom prst="round2SameRect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rgbClr val="C00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400" kern="1200" dirty="0"/>
            <a:t>ETML (école technique des métiers de Lausanne)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400" kern="1200" dirty="0"/>
            <a:t>CPNV (centre professionnel du Nord vaudois)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400" kern="1200" dirty="0"/>
            <a:t>EMS (école des métiers de Sainte-Croix)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400" kern="1200" dirty="0"/>
            <a:t>ETVJ (école technique de la Vallée de Joux)</a:t>
          </a:r>
        </a:p>
      </dsp:txBody>
      <dsp:txXfrm rot="-5400000">
        <a:off x="2798063" y="1578763"/>
        <a:ext cx="4922550" cy="957274"/>
      </dsp:txXfrm>
    </dsp:sp>
    <dsp:sp modelId="{338D7D89-11CA-42EF-BE16-7BCB71A50D23}">
      <dsp:nvSpPr>
        <dsp:cNvPr id="0" name=""/>
        <dsp:cNvSpPr/>
      </dsp:nvSpPr>
      <dsp:spPr>
        <a:xfrm>
          <a:off x="0" y="1394370"/>
          <a:ext cx="2798064" cy="1326058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900" kern="1200" dirty="0"/>
            <a:t>Technique</a:t>
          </a:r>
        </a:p>
      </dsp:txBody>
      <dsp:txXfrm>
        <a:off x="64733" y="1459103"/>
        <a:ext cx="2668598" cy="1196592"/>
      </dsp:txXfrm>
    </dsp:sp>
    <dsp:sp modelId="{AF51C4CF-4C50-4AE4-B577-1E321872411D}">
      <dsp:nvSpPr>
        <dsp:cNvPr id="0" name=""/>
        <dsp:cNvSpPr/>
      </dsp:nvSpPr>
      <dsp:spPr>
        <a:xfrm rot="5400000">
          <a:off x="4754808" y="962593"/>
          <a:ext cx="1060846" cy="4974336"/>
        </a:xfrm>
        <a:prstGeom prst="round2SameRect">
          <a:avLst/>
        </a:prstGeom>
        <a:solidFill>
          <a:schemeClr val="bg1">
            <a:alpha val="90000"/>
          </a:schemeClr>
        </a:solidFill>
        <a:ln w="19050" cap="flat" cmpd="sng" algn="ctr">
          <a:solidFill>
            <a:srgbClr val="C00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400" kern="1200" dirty="0"/>
            <a:t>ERACOM (école romande d’arts et de communication)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400" kern="1200" dirty="0"/>
            <a:t>CEPV (centre d’enseignement professionnel de Vevey)</a:t>
          </a:r>
        </a:p>
      </dsp:txBody>
      <dsp:txXfrm rot="-5400000">
        <a:off x="2798063" y="2971124"/>
        <a:ext cx="4922550" cy="957274"/>
      </dsp:txXfrm>
    </dsp:sp>
    <dsp:sp modelId="{4779AC05-C694-4324-8C9F-AF5CBAC9E43B}">
      <dsp:nvSpPr>
        <dsp:cNvPr id="0" name=""/>
        <dsp:cNvSpPr/>
      </dsp:nvSpPr>
      <dsp:spPr>
        <a:xfrm>
          <a:off x="0" y="2786732"/>
          <a:ext cx="2798064" cy="1326058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900" kern="1200" dirty="0"/>
            <a:t>Artistique</a:t>
          </a:r>
        </a:p>
      </dsp:txBody>
      <dsp:txXfrm>
        <a:off x="64733" y="2851465"/>
        <a:ext cx="2668598" cy="11965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D8A84-3483-4222-B976-7BF66246BD80}">
      <dsp:nvSpPr>
        <dsp:cNvPr id="0" name=""/>
        <dsp:cNvSpPr/>
      </dsp:nvSpPr>
      <dsp:spPr>
        <a:xfrm>
          <a:off x="2457437" y="502"/>
          <a:ext cx="5311844" cy="1958950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 w="19050" cap="flat" cmpd="sng" algn="ctr">
          <a:solidFill>
            <a:srgbClr val="C00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CH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700" kern="1200" dirty="0"/>
            <a:t>PERFECTIONNEMENTS (brevets, diplômes…)</a:t>
          </a:r>
        </a:p>
      </dsp:txBody>
      <dsp:txXfrm>
        <a:off x="2457437" y="245371"/>
        <a:ext cx="4577238" cy="1469212"/>
      </dsp:txXfrm>
    </dsp:sp>
    <dsp:sp modelId="{BD942DF8-179B-42C8-8D1A-60BC8EA43EAB}">
      <dsp:nvSpPr>
        <dsp:cNvPr id="0" name=""/>
        <dsp:cNvSpPr/>
      </dsp:nvSpPr>
      <dsp:spPr>
        <a:xfrm>
          <a:off x="3118" y="152115"/>
          <a:ext cx="2454319" cy="1655724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300" kern="1200" dirty="0"/>
            <a:t>Emploi</a:t>
          </a:r>
        </a:p>
      </dsp:txBody>
      <dsp:txXfrm>
        <a:off x="83944" y="232941"/>
        <a:ext cx="2292667" cy="1494072"/>
      </dsp:txXfrm>
    </dsp:sp>
    <dsp:sp modelId="{432EAC88-86D5-40FC-AD2E-27DCE336FA5D}">
      <dsp:nvSpPr>
        <dsp:cNvPr id="0" name=""/>
        <dsp:cNvSpPr/>
      </dsp:nvSpPr>
      <dsp:spPr>
        <a:xfrm>
          <a:off x="2457437" y="2155347"/>
          <a:ext cx="5311844" cy="1958950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 w="19050" cap="flat" cmpd="sng" algn="ctr">
          <a:solidFill>
            <a:srgbClr val="C00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CH" sz="2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200" kern="1200" dirty="0"/>
            <a:t>HES  Hautes Ecoles spécialisées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CH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200" kern="1200" dirty="0"/>
            <a:t>Passerelle (</a:t>
          </a:r>
          <a:r>
            <a:rPr lang="fr-CH" sz="2200" kern="1200" dirty="0" err="1"/>
            <a:t>anc.dubs</a:t>
          </a:r>
          <a:r>
            <a:rPr lang="fr-CH" sz="2200" kern="1200" dirty="0"/>
            <a:t>)          UNI/EPF</a:t>
          </a:r>
        </a:p>
      </dsp:txBody>
      <dsp:txXfrm>
        <a:off x="2457437" y="2400216"/>
        <a:ext cx="4577238" cy="1469212"/>
      </dsp:txXfrm>
    </dsp:sp>
    <dsp:sp modelId="{29DEACD7-C622-4407-8E27-59B0AEADCEE2}">
      <dsp:nvSpPr>
        <dsp:cNvPr id="0" name=""/>
        <dsp:cNvSpPr/>
      </dsp:nvSpPr>
      <dsp:spPr>
        <a:xfrm>
          <a:off x="3118" y="2301563"/>
          <a:ext cx="2454319" cy="1666518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300" kern="1200" dirty="0"/>
            <a:t>Maturité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300" kern="1200" dirty="0"/>
            <a:t>Professionnelle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300" kern="1200" dirty="0"/>
            <a:t>Post-CFC</a:t>
          </a:r>
        </a:p>
      </dsp:txBody>
      <dsp:txXfrm>
        <a:off x="84471" y="2382916"/>
        <a:ext cx="2291613" cy="1503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53121E9-2E6F-4829-943B-7D78FD1687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2ECE83-9BC9-4F14-BBCD-A1C1478D1F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B84330F3-363F-443B-8EF2-CFF2D53425BA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9714D6-4D19-4175-A36C-16D71F445D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932E566A-14CA-4638-84F9-4775F3A46F5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40275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E2684903-C769-4F80-B55A-43B55AE89242}" type="datetimeFigureOut">
              <a:rPr lang="fr-CH" smtClean="0"/>
              <a:pPr/>
              <a:t>03.09.2026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55D06D7A-3956-439F-BF94-B2E11234917E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64166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6877"/>
            <a:ext cx="5438140" cy="4465263"/>
          </a:xfrm>
          <a:noFill/>
          <a:ln/>
        </p:spPr>
        <p:txBody>
          <a:bodyPr/>
          <a:lstStyle/>
          <a:p>
            <a:pPr eaLnBrk="1" hangingPunct="1"/>
            <a:endParaRPr lang="fr-C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15680" y="2132857"/>
            <a:ext cx="4991464" cy="10076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02784" y="2700338"/>
            <a:ext cx="10363200" cy="1470025"/>
          </a:xfrm>
          <a:ln>
            <a:solidFill>
              <a:srgbClr val="33CC33"/>
            </a:solidFill>
          </a:ln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0225"/>
            <a:ext cx="8534400" cy="1752600"/>
          </a:xfrm>
        </p:spPr>
        <p:txBody>
          <a:bodyPr anchor="ctr" anchorCtr="1"/>
          <a:lstStyle>
            <a:lvl1pPr algn="ctr">
              <a:defRPr sz="160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13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78435AF-1605-4D10-B56F-4509A8EC808A}" type="slidenum">
              <a:rPr lang="fr-CH" altLang="en-US" smtClean="0">
                <a:solidFill>
                  <a:srgbClr val="E3DED1"/>
                </a:solidFill>
              </a:rPr>
              <a:pPr>
                <a:defRPr/>
              </a:pPr>
              <a:t>‹N°›</a:t>
            </a:fld>
            <a:endParaRPr lang="fr-CH" altLang="en-US">
              <a:solidFill>
                <a:srgbClr val="E3DED1"/>
              </a:solidFill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E4A9E-1B9B-4AC9-9825-F100F631DA0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58222-3DA9-4CB0-B77C-37B72E8237E4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43737-0C29-4FAF-B347-558424C899B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446AF-231F-4A77-B9D6-074DB79CDDFD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1375-F73E-48BB-9B8E-F3F217C475BC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0CF05-9EA5-4D3F-838F-DAA42925E5E8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30893-AEA1-4D75-9D2E-24E3249B0B1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0BC8-6FA6-47D1-995B-1C2E5BC50E3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E375D-6581-4F73-93B7-704D11A95305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82618" y="476251"/>
            <a:ext cx="2499783" cy="561657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83267" y="476251"/>
            <a:ext cx="7296151" cy="56165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52A12-CA73-4B3D-8EFD-FCBC2BA86153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re et graphique ou organigramme hiérarc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graphique SmartArt 2"/>
          <p:cNvSpPr>
            <a:spLocks noGrp="1"/>
          </p:cNvSpPr>
          <p:nvPr>
            <p:ph type="dgm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 </a:t>
            </a:r>
            <a:r>
              <a:rPr lang="fr-FR" noProof="0" err="1"/>
              <a:t>SmartArt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583267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684434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1583267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84434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15680" y="2132857"/>
            <a:ext cx="4991464" cy="10076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02784" y="2700338"/>
            <a:ext cx="10363200" cy="1470025"/>
          </a:xfrm>
          <a:ln>
            <a:solidFill>
              <a:srgbClr val="33CC33"/>
            </a:solidFill>
          </a:ln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0225"/>
            <a:ext cx="8534400" cy="1752600"/>
          </a:xfrm>
        </p:spPr>
        <p:txBody>
          <a:bodyPr anchor="ctr" anchorCtr="1"/>
          <a:lstStyle>
            <a:lvl1pPr algn="ctr">
              <a:defRPr sz="160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13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78435AF-1605-4D10-B56F-4509A8EC808A}" type="slidenum">
              <a:rPr lang="fr-CH" altLang="en-US" smtClean="0">
                <a:solidFill>
                  <a:srgbClr val="E3DED1"/>
                </a:solidFill>
              </a:rPr>
              <a:pPr>
                <a:defRPr/>
              </a:pPr>
              <a:t>‹N°›</a:t>
            </a:fld>
            <a:endParaRPr lang="fr-CH" altLang="en-US">
              <a:solidFill>
                <a:srgbClr val="E3DED1"/>
              </a:solidFill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E4A9E-1B9B-4AC9-9825-F100F631DA0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58222-3DA9-4CB0-B77C-37B72E8237E4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43737-0C29-4FAF-B347-558424C899B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446AF-231F-4A77-B9D6-074DB79CDDFD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1375-F73E-48BB-9B8E-F3F217C475BC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0CF05-9EA5-4D3F-838F-DAA42925E5E8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30893-AEA1-4D75-9D2E-24E3249B0B1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0BC8-6FA6-47D1-995B-1C2E5BC50E3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E375D-6581-4F73-93B7-704D11A95305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82618" y="476251"/>
            <a:ext cx="2499783" cy="561657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83267" y="476251"/>
            <a:ext cx="7296151" cy="56165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52A12-CA73-4B3D-8EFD-FCBC2BA86153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re et graphique ou organigramme hiérarc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graphique SmartArt 2"/>
          <p:cNvSpPr>
            <a:spLocks noGrp="1"/>
          </p:cNvSpPr>
          <p:nvPr>
            <p:ph type="dgm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 </a:t>
            </a:r>
            <a:r>
              <a:rPr lang="fr-FR" noProof="0" err="1"/>
              <a:t>SmartArt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583267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684434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1583267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84434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vd_logo_pantone-363c_rv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8518" y="2997200"/>
            <a:ext cx="9592733" cy="603250"/>
          </a:xfrm>
        </p:spPr>
        <p:txBody>
          <a:bodyPr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8518" y="3573463"/>
            <a:ext cx="9592733" cy="576262"/>
          </a:xfrm>
        </p:spPr>
        <p:txBody>
          <a:bodyPr/>
          <a:lstStyle>
            <a:lvl1pPr marL="0" indent="0" algn="r">
              <a:buFontTx/>
              <a:buNone/>
              <a:defRPr sz="1800" b="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37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A0CFBE-3BFC-4BAC-8831-300951666911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 txBox="1">
            <a:spLocks/>
          </p:cNvSpPr>
          <p:nvPr userDrawn="1"/>
        </p:nvSpPr>
        <p:spPr>
          <a:xfrm>
            <a:off x="10991850" y="6524625"/>
            <a:ext cx="730249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10C953-F9FA-4171-BEEB-49B980AC385B}" type="slidenum">
              <a:rPr lang="fr-CH" sz="900" smtClean="0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sz="900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Espace réservé de la date 3"/>
          <p:cNvSpPr txBox="1">
            <a:spLocks/>
          </p:cNvSpPr>
          <p:nvPr userDrawn="1"/>
        </p:nvSpPr>
        <p:spPr>
          <a:xfrm>
            <a:off x="4938663" y="6534870"/>
            <a:ext cx="3197324" cy="199305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b="1" dirty="0">
                <a:solidFill>
                  <a:srgbClr val="000000"/>
                </a:solidFill>
                <a:ea typeface="ＭＳ Ｐゴシック" pitchFamily="-84" charset="-128"/>
              </a:rPr>
              <a:t>Soirée d’informations août 2026</a:t>
            </a:r>
            <a:endParaRPr lang="fr-CH" sz="900" b="1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Espace réservé du pied de page 5"/>
          <p:cNvSpPr txBox="1">
            <a:spLocks/>
          </p:cNvSpPr>
          <p:nvPr userDrawn="1"/>
        </p:nvSpPr>
        <p:spPr>
          <a:xfrm>
            <a:off x="719668" y="6524625"/>
            <a:ext cx="1363133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 dirty="0">
                <a:solidFill>
                  <a:srgbClr val="000000"/>
                </a:solidFill>
                <a:ea typeface="ＭＳ Ｐゴシック" pitchFamily="-84" charset="-128"/>
              </a:rPr>
              <a:t>DEF – DGEO	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fr-FR" dirty="0"/>
              <a:t>Cliquez pour modifier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</p:cSld>
  <p:clrMapOvr>
    <a:masterClrMapping/>
  </p:clrMapOvr>
  <p:transition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72113-EE27-4AED-ADCD-514772D128E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78517" y="2060575"/>
            <a:ext cx="4849283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31000" y="2060575"/>
            <a:ext cx="4851400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8372AC-7646-4ACA-A81E-35B01063BCBF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24016D-5688-49A2-B9A6-8F2939C810DA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A660E8-1926-4A57-B1D8-6BC8C8F50B6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E130A-3D88-44CD-9FF2-95913FB96CCC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B5D7AE-EE7B-4A7D-A9C8-B90E6AFC9B7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F7F245-3F63-4AD5-9C12-9F11E019970E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CD196B-3273-4D5D-A59C-88CA180D5A2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08018" y="549276"/>
            <a:ext cx="2474383" cy="482441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678518" y="549276"/>
            <a:ext cx="7226300" cy="482441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756524-77BB-4B51-8782-625318CC378B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A19A54-E27D-72CA-BB04-A86F6AB5B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CD2D43E-CA2B-EB7F-8DAA-67769FC2F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4361EF-4752-CE8A-4FA8-1A9D4BF43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B6CB81-5A3C-68FE-B3C7-75E0DFF89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AA0A9-4F2B-BCD8-403B-91377F46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421973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73D287-E0A2-F596-D991-00F4E572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01567C-C95B-B3D1-B0DF-62EF5BBFA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5EBD58-5F5F-7F12-66A8-8C2FEC9AA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4C4FBB-4887-9E13-CB3C-5CCCF93C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29AD9B-9EC4-6E46-C86A-77089F94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46340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E76B8C-FEF7-F065-7CDE-2A23C744A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7BC740-0611-2D7D-9DE3-93AE9C04E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C677DA-1982-4D14-C29E-9059CCD3E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0D1EF8-9E39-F114-893E-3D7B496A5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7D3DDB-8C9C-55F7-3F39-91263274B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565596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2F621C-978C-420D-42AC-B813C00FE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9BE689-80D0-5617-6500-A354E91941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E09128-F14B-5906-AB4C-0C80A4C56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278AFB-7B21-9F40-F559-4F3394573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BB9C24-7786-8F48-8B42-F1EF3A49E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13C191-033F-F57F-DA03-04EE9AF3B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023304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C83D54-A40A-5EFB-3D83-B4B9C4248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5600AC-222B-CA66-296A-C05F91C60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B9E6E2-5361-65D7-FE88-67A4628FF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1AB37FF-4496-D586-7ED9-65916B36D1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23B42F-909B-DA75-2E7C-482F699BC4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62E2474-1A76-AA06-5004-6133D1E8B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DEE17B4-16AD-BCD1-8522-992E8EC3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DDF2D-F2E5-42AB-F7F2-60735826A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945906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D98F03-E074-1C31-8FA0-30F41728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2A6049-2F59-00AC-3C21-6A63C5F50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530C5D-2648-8D4F-48D3-707680C9A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0021D2-92DA-C21E-ED36-D2DE1969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670721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CC6F3D4-4477-1140-931D-5E2116EE5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A3EDCF6-2BEA-E569-51AF-CCB0BF770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2DC1A9-1712-1332-360F-4842EC203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68914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22A15-07BD-1A21-E08A-A1001D57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30C239-FBFC-A144-C726-279F57CFD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B786089-4EF5-3A69-7E76-1EB5F6B7A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275B88-D81F-D967-C401-71995F555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C37E5A7-C249-5FF9-B19D-F6B6CDED7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B8CCAF-FB47-C8C9-3005-EAB9E80CB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833295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140B04-C124-B88F-28E8-5FD486E4B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053AB2-4B66-FCE7-0D50-651640A5C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5C1310-B15F-3F31-CD28-EA1B2D35D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172CC8-BC82-8C28-7916-9904C4649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E0A9E5-7FCA-84FD-9DBE-B7BCDB9D8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DFF0DC-6F25-D799-A10F-CC24E813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482577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B36BE4-6F85-1340-3D45-9DD29EF2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3352FF-4072-B825-6105-701938285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BD4688-D594-880C-A7CC-CE5A878ED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899FAC-8649-459F-14CF-7A0EABD88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7064CE-B2D0-FAA2-8005-970C7256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824647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410017-B5AD-506E-0ACE-94D9008DA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F2F9860-569D-DEB5-C95B-A00381F6A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DE8422-7A8B-48EF-D07C-6D559DB2E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AFD703-58C2-64E9-4A6F-A1863EBD1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741431-FF1E-056E-29E3-3DC930EB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449542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53DF0A-C412-EC9F-1E07-C88DE2E14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C477749-CDE6-24A3-06A3-3B8CE9D81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5B9470-7E17-D6F4-B1DF-D3499967F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E80634-06F1-1B00-0EC7-6767E48C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F1F8B4-5C85-DE40-B233-005EF677C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842409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8E98D5-3C4F-1CF6-6D3A-C37F0EDBA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269F1E-96EE-E32D-EB70-0C89CC812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829150-E066-B0A2-ACBB-E2B5A3956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8E1D93-272C-CFE3-C5FC-E242280C2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56BEC-2F51-D9F7-3A8D-91A8F24A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911654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E6EB6B-4062-8C36-A11C-0D1B71339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D299A-1F38-7486-A51E-3B676E44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0F93FF-310D-F899-DA86-4E6ADCA60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46009B-EE1C-57E8-0DC6-7F05AEC1A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404C59-A54E-E23B-1134-7627B5E97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606767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C95A29-43A7-D8B7-2773-CE6143065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BC7D55-E12C-F072-E2D6-613D7D6EF3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8DDD70-DC75-51B1-01FB-AB626C559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82CEF9-2D86-1FB0-5C28-97CE9ECB4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5A27D22-B152-5973-37E2-0851AABFA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C89610-538C-1357-E5D2-BEA8D343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260819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5965EA-ABA2-65B6-B213-9A4FB5F6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BC6669-0782-9019-2CCF-65BA9011E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D52B53-9F62-02F8-9497-21DDBD7E1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59E9A6-302C-D6DA-9E14-D5B0CDBA32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637A93-AD97-866C-42BC-35005A2AF0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8124B3D-E7F1-AEAB-9A56-74085E36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AA7303-EC56-DAAB-614E-F6E1345B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775B2F0-1C67-2C28-80FC-AC28C0775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396945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40B81-3EAD-F741-1E09-1A0EDB60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B8C657-6FFE-A5C4-38B6-00162609A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3795D5-557C-19FB-FF6A-4EBBD2E17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C799DD-6C39-D727-5309-B3590F702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02254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75F2B37-41AD-1E5C-258A-780DD0D3E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1BA2EA-A595-AA41-5841-AB915ED9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6FDE5A-2BC7-BD90-8D70-50EC59764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336737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9EF4B4-6B1D-EEAD-4587-B343C4317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860204-C2C5-7BDE-BBA4-67D87F3B8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7CC78F-F6F8-4349-B513-D0B975D5F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18C1AC-3AF4-7821-8B9E-ADB38DA6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7F4972-4AAE-2818-F5CC-7923D9085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9BA580-4C40-36EE-5C9C-E6C2041E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257495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C7BF7-9C68-047D-B71F-CEFCCC46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E8F92EC-342C-ACE9-41C6-80DB05F1B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655C65-ACD9-C57F-B4E4-486C884A1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52C69C-C745-AF49-351D-A9F0147F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B1942B-A276-BAE3-E78E-D33B1988C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583198-9F05-7B69-12BE-1E2F1AEC1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5360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BFAFA-6FB4-F648-C6B9-1B1C1C934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5215AF2-0AF4-D21A-3373-744289687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E150D9-DD78-A6E9-BB2C-B0E980AEF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332516-2947-B6CA-FDBD-5F86E438E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29300F-4946-6BAF-8C06-D488C8DAD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430610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D811986-BBAA-5AEE-417E-748F81390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8BED439-4AE4-0A76-4923-BBE72257B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BDB36C-C0F5-6F53-7BE1-2E6A1A123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F86B12-66D9-9239-1A2F-D094AC801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04C649-3874-B601-152B-3A43EAEC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249146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VD-bichrome_peti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0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5884" y="1196975"/>
            <a:ext cx="9406467" cy="1470025"/>
          </a:xfrm>
        </p:spPr>
        <p:txBody>
          <a:bodyPr/>
          <a:lstStyle>
            <a:lvl1pPr algn="l">
              <a:defRPr sz="2800"/>
            </a:lvl1pPr>
          </a:lstStyle>
          <a:p>
            <a:pPr lvl="0"/>
            <a:r>
              <a:rPr lang="fr-CH" noProof="0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71134" y="3886200"/>
            <a:ext cx="9313333" cy="1752600"/>
          </a:xfrm>
        </p:spPr>
        <p:txBody>
          <a:bodyPr/>
          <a:lstStyle>
            <a:lvl1pPr marL="0" indent="0">
              <a:tabLst>
                <a:tab pos="271463" algn="l"/>
              </a:tabLst>
              <a:defRPr/>
            </a:lvl1pPr>
          </a:lstStyle>
          <a:p>
            <a:pPr lvl="0"/>
            <a:r>
              <a:rPr lang="fr-CH" noProof="0"/>
              <a:t>Cliquez pour modifier le style des sous-titres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9900"/>
                </a:solidFill>
              </a:defRPr>
            </a:lvl1pPr>
          </a:lstStyle>
          <a:p>
            <a:pPr>
              <a:defRPr/>
            </a:pPr>
            <a:r>
              <a:rPr lang="fr-CH"/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95401" y="1600201"/>
            <a:ext cx="504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40501" y="1600201"/>
            <a:ext cx="504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10651" y="274639"/>
            <a:ext cx="2571749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95400" y="274639"/>
            <a:ext cx="7512051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1028700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295400" y="1600201"/>
            <a:ext cx="10287000" cy="4525963"/>
          </a:xfrm>
        </p:spPr>
        <p:txBody>
          <a:bodyPr/>
          <a:lstStyle/>
          <a:p>
            <a:pPr lvl="0"/>
            <a:endParaRPr lang="fr-CH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45AA2-3CCF-4371-BA00-D07073FB4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2B3EEF-F022-4FF5-A2E4-93A4C7116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51D578-6ADB-423E-8B3C-0AD5D2D2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8F7C5D-88DF-4F42-B8E4-1FADABAE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E0359B-B069-4C2E-A275-50DF45E58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37465253"/>
      </p:ext>
    </p:extLst>
  </p:cSld>
  <p:clrMapOvr>
    <a:masterClrMapping/>
  </p:clrMapOvr>
  <p:transition>
    <p:push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BC46E-23E3-4151-B174-9407EF862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101" y="365126"/>
            <a:ext cx="6742323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373D8C-9DF8-48BF-BD76-495F21F20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53BEDD-C347-4D81-9FAE-6022B11F6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03908D-EE10-4DF0-BA2C-7A606134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98A35C-C315-423D-AFFD-222B20426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48124479"/>
      </p:ext>
    </p:extLst>
  </p:cSld>
  <p:clrMapOvr>
    <a:masterClrMapping/>
  </p:clrMapOvr>
  <p:transition>
    <p:push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33E98-53A7-41F1-9C9C-DE018F0D3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81147E-8053-4E74-8751-DEA60C72A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F3CF40-D776-4955-9812-32228F88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1B0925-7D0F-4BEB-A0BE-DC71E668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EA64CD-1B85-47C6-B862-8D421683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55545033"/>
      </p:ext>
    </p:extLst>
  </p:cSld>
  <p:clrMapOvr>
    <a:masterClrMapping/>
  </p:clrMapOvr>
  <p:transition>
    <p:push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60704F-4C3C-484F-BD3C-FC5CE802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412" y="365126"/>
            <a:ext cx="6786392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43A75E-705F-4E0E-8336-9F9DDB167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930CCC-B4DB-4B8B-B817-4C6348E61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B0A912-9189-4031-A880-2107D59F2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A256F0-7C5B-44E5-ACC8-52537B16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D8998F-71FB-4D89-BA54-D51B28DD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26335312"/>
      </p:ext>
    </p:extLst>
  </p:cSld>
  <p:clrMapOvr>
    <a:masterClrMapping/>
  </p:clrMapOvr>
  <p:transition>
    <p:push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035B38-9ECF-4EF0-B69E-408E48A40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345" y="365126"/>
            <a:ext cx="6815769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BD1D2F-63B5-4386-B712-74734FE17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2D463A-E079-4511-805F-291637FE6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D51F974-B4FA-4EDB-AF33-7B6D3A6778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2065E-F077-4C32-8DD4-890AFD66D5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3E6BB7D-AFA3-4AFC-AFDE-A777C16DE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ADDE9F-AF91-4E50-A5D6-4CA080F9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D29A833-EF72-4C84-92D9-10CFB1FF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14370461"/>
      </p:ext>
    </p:extLst>
  </p:cSld>
  <p:clrMapOvr>
    <a:masterClrMapping/>
  </p:clrMapOvr>
  <p:transition>
    <p:push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F4A21-A6DB-4CC9-9090-403AB280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723" y="365126"/>
            <a:ext cx="6845147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C57688-B0E6-4F5D-8F25-F5EB82537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57055B-04C7-463D-83DE-88E6A607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F311AC-B9D9-4732-8E94-01245D81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35884390"/>
      </p:ext>
    </p:extLst>
  </p:cSld>
  <p:clrMapOvr>
    <a:masterClrMapping/>
  </p:clrMapOvr>
  <p:transition>
    <p:push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1890FBB-4850-42DC-BE8E-D6E26C302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35524D-06F0-437C-A624-F8A15BAB7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CC85AD-DE80-4582-A76B-5A4293898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45977384"/>
      </p:ext>
    </p:extLst>
  </p:cSld>
  <p:clrMapOvr>
    <a:masterClrMapping/>
  </p:clrMapOvr>
  <p:transition>
    <p:push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5831F-5978-4B75-B3AD-7C6B88E02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ADF08B-BC50-4487-B623-FE4E8B9D3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63623E-C863-4410-BB9E-FBC478C09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DB23A1-91A1-434E-9060-3CC3D3CE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D9CE85-4673-421B-A588-EC21756E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476D40-CD54-4340-985C-6BC199FCE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44223215"/>
      </p:ext>
    </p:extLst>
  </p:cSld>
  <p:clrMapOvr>
    <a:masterClrMapping/>
  </p:clrMapOvr>
  <p:transition>
    <p:push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20F483-DACD-4F75-979E-47575682C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9A414B-507F-4C89-9229-F45F089BE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CB3FA1-92B5-43AD-A0D9-9D400E240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73A413-572C-4CF0-AF3D-B35838C0E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236965-1163-431F-A4E9-46AE3BAC6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7A07BF-5BA5-4917-A747-FCA281C2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73691681"/>
      </p:ext>
    </p:extLst>
  </p:cSld>
  <p:clrMapOvr>
    <a:masterClrMapping/>
  </p:clrMapOvr>
  <p:transition>
    <p:push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67A10-B0E3-44F7-8C40-3A420BB3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FF7ECA-7BE1-4F8C-8DD2-274BAAD77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447E54-22DB-4C54-8004-7AC2BF484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2545C2-18AB-4472-A73F-98A8112DD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D82B9F-B455-43F3-BBB6-381034E04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5819687"/>
      </p:ext>
    </p:extLst>
  </p:cSld>
  <p:clrMapOvr>
    <a:masterClrMapping/>
  </p:clrMapOvr>
  <p:transition>
    <p:push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BFE6CA7-C9C5-4C3B-82F4-C81171E0C1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5C495C-01D7-42FA-B37F-545A67C20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BC138C-B543-4612-947C-134557E9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636498-BB9E-4A8D-996A-4F866630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76F14B-A8DF-41CA-AF45-30E48DEC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3958921"/>
      </p:ext>
    </p:extLst>
  </p:cSld>
  <p:clrMapOvr>
    <a:masterClrMapping/>
  </p:clrMapOvr>
  <p:transition>
    <p:push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6E7CF3-01CF-4906-B9DA-5CD4EC550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724" y="365126"/>
            <a:ext cx="6815769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F5B63D5-FA50-44AE-8F35-53C72C28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ABBDAA5-E3E7-4BD9-AA6B-27F5CA542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2AD7CD-BA36-4BB3-A557-8E46DC5FE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830E-11F3-4E0E-AF29-422ABFE9361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32942158"/>
      </p:ext>
    </p:extLst>
  </p:cSld>
  <p:clrMapOvr>
    <a:masterClrMapping/>
  </p:clrMapOvr>
  <p:transition>
    <p:push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C9A5A-95D0-38B6-0C44-D6C0CB148E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3FA73F6-03B9-35B5-9EA0-F0F82F068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0C3967-E79B-18E5-11B3-6F2C67340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6AA033-0031-4C82-E65F-03AEFEAD5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93C94E-69A1-630F-5CD1-BAF19C43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136346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3D8102-8D14-2D66-4300-6542D5D6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864248-76DA-4416-647F-02B423029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C5E882-1911-52E0-1F1B-BB481BBCC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38B078-ABC0-5D27-FC07-4467B78E8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F82E56-6C38-35B5-4350-1AC42793D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7901042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32A8D-15C5-D486-D0D9-F6FEDE57B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26F6E7-110B-D022-9B9C-66585DCC9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21832C-755E-1AB7-BCB5-D00BF7820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32F41D-E39D-5AEF-41D2-E29098F6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B28A02-8AE5-1DEF-985A-7794F3CDA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222118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89ADAC-8E3A-0DE8-9E03-54FC90C38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C001ED-2354-D07B-91F1-9B30367C72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92C0DC-144F-C28E-D36F-E20DF0376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1BEDE7-CF8F-410D-561E-3176FA69C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1E60F8-2305-D986-D6AC-7A853D9A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990932-7492-94B0-1BE0-68B6B36CD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0171490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BAACEB-B8F1-1534-43A0-17516616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594771-5348-F66C-0671-BAEDBE6A3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80A7E7-C9C6-047C-B869-68941CB17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FF85543-E61B-2B8B-8E1B-147C5B9F22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90D6231-F9C7-A6F4-496E-AACFB34FC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44201C2-9010-7A89-58EB-DEEF9188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5345302-CB32-32C3-3E6A-BB92D682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C40C203-0933-8E3D-B036-E0DAA9675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7160714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13E4A-3D9B-6CB7-5DEB-D6D11E58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3F7EC87-ECF1-11A4-1F42-68AFACEE6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32BB12D-ED60-B80A-D24D-350835E59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823A28-E5AE-B64C-2F37-DCF8DE7F9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356356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4F4C96E-8B93-2F6A-E7C1-3B9591A6E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B399B0D-87A0-47C2-EDC3-CF778E82E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CF1C33-F204-D234-F630-11418F40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288074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341DBE-F925-22E5-2E58-047520A3E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42A7AF-4DC9-38DD-28D4-AABAFD5F5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8381C2-45C4-8C35-E67A-8287A02DE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217FA5-8410-787A-06DD-FE6610A46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FABAB5-DCE2-1FE9-29BC-6B4B5E2BA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C2AE08-C1D3-E81E-095E-73E78B3EF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979136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6F71D0-6AF2-BE93-711A-962E45322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788E123-DE95-F6FD-EC3F-A1961E01EF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230BE1-9D16-064B-43CE-FAF434035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85DB20-7C26-C39E-2110-008AFA866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58ACDE-EB75-718F-714C-00BADD483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62CF6C-8B44-45E2-26B6-92276C829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833107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37947B-0C2F-FBEA-AAD1-9ABA7473F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251A2C-8801-360E-99FC-49FD379C3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CFEFBA-01F6-FF9C-EBC2-34906067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937348-22B0-1FC7-53CB-E3404C644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F56838-79AA-5658-5B21-6ABB3B54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1146416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05FD7F1-B95F-77F2-180B-C86CDEA9B5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E7FC86-AC17-8767-0AD7-A749D9E6A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17AC94-603B-6ADB-FF43-D580FFD7B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84BC6C-AD34-C770-A33A-6C6C692E2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B9B63D-E46B-0DD6-49A6-FA57B3B3C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7409463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vd_logo_pantone-363c_rv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8518" y="2997200"/>
            <a:ext cx="9592733" cy="603250"/>
          </a:xfrm>
        </p:spPr>
        <p:txBody>
          <a:bodyPr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8518" y="3573463"/>
            <a:ext cx="9592733" cy="576262"/>
          </a:xfrm>
        </p:spPr>
        <p:txBody>
          <a:bodyPr/>
          <a:lstStyle>
            <a:lvl1pPr marL="0" indent="0" algn="r">
              <a:buFontTx/>
              <a:buNone/>
              <a:defRPr sz="1800" b="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37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A0CFBE-3BFC-4BAC-8831-300951666911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3102"/>
      </p:ext>
    </p:extLst>
  </p:cSld>
  <p:clrMapOvr>
    <a:masterClrMapping/>
  </p:clrMapOvr>
  <p:transition>
    <p:push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 txBox="1">
            <a:spLocks/>
          </p:cNvSpPr>
          <p:nvPr userDrawn="1"/>
        </p:nvSpPr>
        <p:spPr>
          <a:xfrm>
            <a:off x="10991850" y="6524625"/>
            <a:ext cx="730249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10C953-F9FA-4171-BEEB-49B980AC385B}" type="slidenum">
              <a:rPr lang="fr-CH" sz="900" smtClean="0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sz="900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Espace réservé de la date 3"/>
          <p:cNvSpPr txBox="1">
            <a:spLocks/>
          </p:cNvSpPr>
          <p:nvPr userDrawn="1"/>
        </p:nvSpPr>
        <p:spPr>
          <a:xfrm>
            <a:off x="4938663" y="6534870"/>
            <a:ext cx="3197324" cy="199305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b="1" dirty="0">
                <a:solidFill>
                  <a:srgbClr val="000000"/>
                </a:solidFill>
                <a:ea typeface="ＭＳ Ｐゴシック" pitchFamily="-84" charset="-128"/>
              </a:rPr>
              <a:t>Soirée d’informations – août 2024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900" b="1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Espace réservé du pied de page 5"/>
          <p:cNvSpPr txBox="1">
            <a:spLocks/>
          </p:cNvSpPr>
          <p:nvPr userDrawn="1"/>
        </p:nvSpPr>
        <p:spPr>
          <a:xfrm>
            <a:off x="719668" y="6524625"/>
            <a:ext cx="1363133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 dirty="0">
                <a:solidFill>
                  <a:srgbClr val="000000"/>
                </a:solidFill>
                <a:ea typeface="ＭＳ Ｐゴシック" pitchFamily="-84" charset="-128"/>
              </a:rPr>
              <a:t>DEF– DGEO	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fr-FR" dirty="0"/>
              <a:t>Cliquez pour modifier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80499651"/>
      </p:ext>
    </p:extLst>
  </p:cSld>
  <p:clrMapOvr>
    <a:masterClrMapping/>
  </p:clrMapOvr>
  <p:transition>
    <p:push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72113-EE27-4AED-ADCD-514772D128E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3123459"/>
      </p:ext>
    </p:extLst>
  </p:cSld>
  <p:clrMapOvr>
    <a:masterClrMapping/>
  </p:clrMapOvr>
  <p:transition>
    <p:push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78517" y="2060575"/>
            <a:ext cx="4849283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31000" y="2060575"/>
            <a:ext cx="4851400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8372AC-7646-4ACA-A81E-35B01063BCBF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9850464"/>
      </p:ext>
    </p:extLst>
  </p:cSld>
  <p:clrMapOvr>
    <a:masterClrMapping/>
  </p:clrMapOvr>
  <p:transition>
    <p:push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24016D-5688-49A2-B9A6-8F2939C810DA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3865517"/>
      </p:ext>
    </p:extLst>
  </p:cSld>
  <p:clrMapOvr>
    <a:masterClrMapping/>
  </p:clrMapOvr>
  <p:transition>
    <p:push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A660E8-1926-4A57-B1D8-6BC8C8F50B6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6650838"/>
      </p:ext>
    </p:extLst>
  </p:cSld>
  <p:clrMapOvr>
    <a:masterClrMapping/>
  </p:clrMapOvr>
  <p:transition>
    <p:push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E130A-3D88-44CD-9FF2-95913FB96CCC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4418053"/>
      </p:ext>
    </p:extLst>
  </p:cSld>
  <p:clrMapOvr>
    <a:masterClrMapping/>
  </p:clrMapOvr>
  <p:transition>
    <p:push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B5D7AE-EE7B-4A7D-A9C8-B90E6AFC9B7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0376901"/>
      </p:ext>
    </p:extLst>
  </p:cSld>
  <p:clrMapOvr>
    <a:masterClrMapping/>
  </p:clrMapOvr>
  <p:transition>
    <p:push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F7F245-3F63-4AD5-9C12-9F11E019970E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8420488"/>
      </p:ext>
    </p:extLst>
  </p:cSld>
  <p:clrMapOvr>
    <a:masterClrMapping/>
  </p:clrMapOvr>
  <p:transition>
    <p:push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CD196B-3273-4D5D-A59C-88CA180D5A2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6311817"/>
      </p:ext>
    </p:extLst>
  </p:cSld>
  <p:clrMapOvr>
    <a:masterClrMapping/>
  </p:clrMapOvr>
  <p:transition>
    <p:push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08018" y="549276"/>
            <a:ext cx="2474383" cy="482441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678518" y="549276"/>
            <a:ext cx="7226300" cy="482441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756524-77BB-4B51-8782-625318CC378B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2226646"/>
      </p:ext>
    </p:extLst>
  </p:cSld>
  <p:clrMapOvr>
    <a:masterClrMapping/>
  </p:clrMapOvr>
  <p:transition>
    <p:push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3865EF-ED69-CC15-5508-2B23AA1CA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E0BA12-9CD1-5AC6-A0FB-99C4001BC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346890-1167-18F5-6565-3C1176D6E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598B55-5116-DD77-CE2F-2DC8F3176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818F5A-ED65-5961-84BD-448AB5018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90379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B7EBC-33D8-067D-1ED0-AB489AAA8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74D3DC-EDB3-AF33-62C9-CDF1777B6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26E9B1-0255-6B80-DD4D-C1BD0AA88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BD4D46-C026-73A8-DBDD-0AE28374C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5A3527-2A2C-89F1-81F0-37745C84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87506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BAB64F-2646-8B8D-31FC-C16F3E74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DC8B1E-36DF-2C3B-942E-099B0B444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870F7A-236D-5897-87C1-B245B19A7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4E8070-B01F-60FD-ADFE-D164176E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8DAD5C-7A10-6138-9390-D1977BC69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9511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4A5A9-ACEB-3A58-ADB0-FCAF73995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581771-23D3-4ED2-FCC9-4DEAB2FBE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B51B5D-A37E-3BFC-2860-E0DEDB0B3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36FA6A1-79AB-D852-9190-2EFF113CE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E70653-5700-4C3E-B959-2DDF267A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AD47EA-1D60-37EF-7742-092BED43C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208215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A16688-FB47-ACC1-C51B-B809805C6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072215-8F05-2D59-BE7B-FDBC33C4A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F6E638-C3B5-18F3-0FF8-58D2A87B9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D6A6EAF-8133-8170-04FF-328D2215AE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B571900-F053-57BE-8910-07E9890D1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9B49D72-331C-8738-7968-4B4D6CED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459C6D1-E114-C9CF-453D-221CA6455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1BC9AC6-A877-F668-D5B4-CFD84003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14983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EAFE5-4ADD-24F1-214A-496367B44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35FAAF-17DF-146E-FF4D-D65ABF0CF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FFAB1B-3561-DC0E-ADB9-8CAA4AEF8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ABB05A-1339-FCBC-2A19-85D98D2B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28701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E14356-C8F0-7410-BCE5-4B79A894D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DF0916-9BEA-A5C1-DB44-F68133AF9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166E9CC-2490-BD10-41A5-E420CEC0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94883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B0726F-0D11-7C5C-377B-8A04AB5B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D2A0C9-569B-B8D0-2236-48A09E185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F0E253-484B-7BFD-1839-180203A7A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2B189E2-D14E-52A5-0017-4F8DE3D97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2F03DEA-F5EA-E01A-9C60-9562D1EB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DACFEB-28C4-AF65-BA3C-7AF0E082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63435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64800-C935-30E1-337E-F41A4DC0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941A30-4FBA-2C0B-8860-50DB02945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916F63-A952-7D66-6DC8-3B6E421C7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337CE8-8FCA-3800-7F48-941D318E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119985-9F08-7BBD-5CB9-96329A42A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6E8E9A-BF4C-1E80-F186-8CFC57AB7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11448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5B33A9-AE20-83F6-26C6-4240E1AE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739F783-861D-0CCD-F4F9-679BCA543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5C6F8E-B622-5003-B238-C747F7566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393F00-3FD6-2409-E66A-A4596317D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360F8A-3193-D70A-56D9-12DD5D6F9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566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CD82484-8FDD-C190-F941-8436DEDC9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F8D4E6-94A5-1AA2-CE6E-DBEFF7FB4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D236C1-69C1-3FAD-88F2-E9AEC4081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D16BE8-58A5-E597-886E-9475833F2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490C06-A95E-2315-E063-EE567A2D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633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19403" y="6309321"/>
          <a:ext cx="1200151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7" imgW="3212698" imgH="1307937" progId="">
                  <p:embed/>
                </p:oleObj>
              </mc:Choice>
              <mc:Fallback>
                <p:oleObj name="Image" r:id="rId17" imgW="3212698" imgH="1307937" progId="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03" y="6309321"/>
                        <a:ext cx="1200151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476251"/>
            <a:ext cx="999913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83267" y="1484313"/>
            <a:ext cx="99991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dirty="0"/>
              <a:t>Cliquez pour modifier les styles du texte du masque</a:t>
            </a:r>
          </a:p>
          <a:p>
            <a:pPr lvl="1"/>
            <a:r>
              <a:rPr lang="fr-CH" dirty="0"/>
              <a:t>Deuxième niveau</a:t>
            </a:r>
          </a:p>
          <a:p>
            <a:pPr lvl="2"/>
            <a:r>
              <a:rPr lang="fr-CH" dirty="0"/>
              <a:t>Troisième niveau</a:t>
            </a:r>
          </a:p>
          <a:p>
            <a:pPr lvl="3"/>
            <a:r>
              <a:rPr lang="fr-CH" dirty="0"/>
              <a:t>Quatrième niveau</a:t>
            </a:r>
          </a:p>
          <a:p>
            <a:pPr lvl="4"/>
            <a:r>
              <a:rPr lang="fr-CH" dirty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33CC33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2CCD1B-BDCB-4B5D-9EBF-9CAEB3E8E83F}" type="slidenum">
              <a:rPr lang="fr-CH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altLang="en-US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912284" y="1124744"/>
            <a:ext cx="11040533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1200151" y="620713"/>
            <a:ext cx="0" cy="79216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4176185" y="6324600"/>
            <a:ext cx="38396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>
                <a:solidFill>
                  <a:srgbClr val="009900"/>
                </a:solidFill>
                <a:latin typeface="Arial" charset="0"/>
              </a:rPr>
              <a:t>Direction Organisation et Planification</a:t>
            </a:r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2708" name="Picture 4" descr="Retour à l'accueil du Canton de Vaud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6000" y="1116001"/>
            <a:ext cx="482600" cy="1190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>
    <p:push/>
  </p:transition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9900"/>
          </a:solidFill>
          <a:effectLst/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b="1">
          <a:solidFill>
            <a:srgbClr val="009900"/>
          </a:solidFill>
          <a:latin typeface="+mn-lt"/>
          <a:ea typeface="+mn-ea"/>
          <a:cs typeface="+mn-cs"/>
        </a:defRPr>
      </a:lvl1pPr>
      <a:lvl2pPr marL="360363" indent="-180975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Webdings" pitchFamily="18" charset="2"/>
        <a:buChar char="4"/>
        <a:defRPr b="1">
          <a:solidFill>
            <a:schemeClr val="tx2"/>
          </a:solidFill>
          <a:latin typeface="+mn-lt"/>
        </a:defRPr>
      </a:lvl2pPr>
      <a:lvl3pPr marL="768350" indent="-228600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Arial" charset="0"/>
        <a:buChar char="–"/>
        <a:defRPr b="1">
          <a:solidFill>
            <a:schemeClr val="tx2"/>
          </a:solidFill>
          <a:latin typeface="+mn-lt"/>
        </a:defRPr>
      </a:lvl3pPr>
      <a:lvl4pPr marL="1176338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–"/>
        <a:defRPr sz="1600" b="1">
          <a:solidFill>
            <a:srgbClr val="009900"/>
          </a:solidFill>
          <a:latin typeface="+mn-lt"/>
        </a:defRPr>
      </a:lvl4pPr>
      <a:lvl5pPr marL="15843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5pPr>
      <a:lvl6pPr marL="20415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6pPr>
      <a:lvl7pPr marL="24987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7pPr>
      <a:lvl8pPr marL="29559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8pPr>
      <a:lvl9pPr marL="34131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19403" y="6309321"/>
          <a:ext cx="1200151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7" imgW="3212698" imgH="1307937" progId="">
                  <p:embed/>
                </p:oleObj>
              </mc:Choice>
              <mc:Fallback>
                <p:oleObj name="Image" r:id="rId17" imgW="3212698" imgH="1307937" progId="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03" y="6309321"/>
                        <a:ext cx="1200151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476251"/>
            <a:ext cx="999913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83267" y="1484313"/>
            <a:ext cx="99991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33CC33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2CCD1B-BDCB-4B5D-9EBF-9CAEB3E8E83F}" type="slidenum">
              <a:rPr lang="fr-CH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altLang="en-US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912284" y="1124744"/>
            <a:ext cx="11040533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1200151" y="620713"/>
            <a:ext cx="0" cy="79216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4176185" y="6324600"/>
            <a:ext cx="38396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>
                <a:solidFill>
                  <a:srgbClr val="009900"/>
                </a:solidFill>
                <a:latin typeface="Arial" charset="0"/>
              </a:rPr>
              <a:t>Direction Organisation et Planification</a:t>
            </a:r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2708" name="Picture 4" descr="Retour à l'accueil du Canton de Vaud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6000" y="1116001"/>
            <a:ext cx="482600" cy="1190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ransition>
    <p:push/>
  </p:transition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9900"/>
          </a:solidFill>
          <a:effectLst/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b="1">
          <a:solidFill>
            <a:srgbClr val="009900"/>
          </a:solidFill>
          <a:latin typeface="+mn-lt"/>
          <a:ea typeface="+mn-ea"/>
          <a:cs typeface="+mn-cs"/>
        </a:defRPr>
      </a:lvl1pPr>
      <a:lvl2pPr marL="360363" indent="-180975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Webdings" pitchFamily="18" charset="2"/>
        <a:buChar char="4"/>
        <a:defRPr b="1">
          <a:solidFill>
            <a:schemeClr val="tx2"/>
          </a:solidFill>
          <a:latin typeface="+mn-lt"/>
        </a:defRPr>
      </a:lvl2pPr>
      <a:lvl3pPr marL="768350" indent="-228600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Arial" charset="0"/>
        <a:buChar char="–"/>
        <a:defRPr b="1">
          <a:solidFill>
            <a:schemeClr val="tx2"/>
          </a:solidFill>
          <a:latin typeface="+mn-lt"/>
        </a:defRPr>
      </a:lvl3pPr>
      <a:lvl4pPr marL="1176338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–"/>
        <a:defRPr sz="1600" b="1">
          <a:solidFill>
            <a:srgbClr val="009900"/>
          </a:solidFill>
          <a:latin typeface="+mn-lt"/>
        </a:defRPr>
      </a:lvl4pPr>
      <a:lvl5pPr marL="15843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5pPr>
      <a:lvl6pPr marL="20415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6pPr>
      <a:lvl7pPr marL="24987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7pPr>
      <a:lvl8pPr marL="29559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8pPr>
      <a:lvl9pPr marL="34131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8517" y="549275"/>
            <a:ext cx="990388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8517" y="2060575"/>
            <a:ext cx="990388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</p:txBody>
      </p:sp>
      <p:pic>
        <p:nvPicPr>
          <p:cNvPr id="1028" name="Picture 21" descr="vd_logo_pantone-363c_rv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push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200">
          <a:solidFill>
            <a:schemeClr val="bg2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8FB4C7-CE68-DD81-300B-FA82D751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090F38-A9A7-A436-6FDE-080A23BC7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00F13D-95DA-0292-E070-EF2533B8D4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E266-0763-404F-937C-9F069065E8F3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A315AA-5C1F-C36F-C725-F7F56D661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CBB07-208D-E404-550F-800C91E817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F2708-CFCA-42B5-B04D-457583CA0FF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1940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0D21786-CA39-B685-995B-36B98EF5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6EDEE1-1E78-C84C-ED50-29F9E01F6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50DD77-95B5-D38D-E151-35865CCD0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4ADDE-7BB4-4A55-9035-0CF4937B5704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FB1C78-991D-D30B-F77C-A9FBB7777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CD163C-9783-DC71-0186-EE8B42716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F371C-3BF4-460D-85A1-4459D9FF0B7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28236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274638"/>
            <a:ext cx="1028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1"/>
            <a:ext cx="10287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99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0099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  <p:pic>
        <p:nvPicPr>
          <p:cNvPr id="1031" name="Picture 7" descr="logoVD-bichrome_peti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1"/>
            <a:ext cx="1098551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ransition>
    <p:push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Font typeface="Wingdings" pitchFamily="2" charset="2"/>
        <a:buChar char="Ø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Char char="•"/>
        <a:defRPr sz="1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14470D9-5127-4E61-9F3D-9DC5F387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592F4F-A4E0-4AED-83C3-E27EB30F6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A8B9A7-4257-463A-8ECF-C16438B9C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1629FF-DB80-4A8B-90DF-C73F4EE8C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8D80D3-76C4-4A08-A954-0EDFCBC0C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A3E92B-97B4-4E1E-BA9E-E9527E90E7D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65" y="623284"/>
            <a:ext cx="2157984" cy="8092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A9B3E7-5979-4A3D-BAC2-46F2A3E9C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464" y="581506"/>
            <a:ext cx="1229371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3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transition>
    <p:push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ABD5BF-5D98-871F-3358-8CDC8831F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05DA56-419E-CA58-FD3B-EFE1A6A08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1D94EB-32CA-B465-F294-7C85F91DA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40AACD-3F70-4880-B99C-D429F82C89B5}" type="datetimeFigureOut">
              <a:rPr lang="fr-CH" smtClean="0"/>
              <a:t>03.09.2026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F57F19-0766-1689-6DCE-AD89488BC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0A924C-318C-1C61-9DCC-F147A89C0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363B6A-BBD9-4E98-814F-DE4D4C82814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934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8517" y="549275"/>
            <a:ext cx="990388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8517" y="2060575"/>
            <a:ext cx="990388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</p:txBody>
      </p:sp>
      <p:pic>
        <p:nvPicPr>
          <p:cNvPr id="1028" name="Picture 21" descr="vd_logo_pantone-363c_rv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845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ransition>
    <p:push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200">
          <a:solidFill>
            <a:schemeClr val="bg2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DD96A9E-86A5-B640-7BE1-5BF27F6C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826244-C318-7600-3C5B-71C888D0D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12EE74-CF55-7F26-850E-67203D634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D2CA2-974F-8243-BD0B-B62DD31A8985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C13D3C-CA26-A75A-D028-15B2AEC45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4633C0-FD88-DECF-6D2C-FF481C5BC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57FF7-1608-7C4B-8972-C4013AD60F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20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5" Type="http://schemas.openxmlformats.org/officeDocument/2006/relationships/hyperlink" Target="http://www.orientation.ch/" TargetMode="External"/><Relationship Id="rId4" Type="http://schemas.openxmlformats.org/officeDocument/2006/relationships/hyperlink" Target="http://www.vd.ch/orientation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4.xml"/><Relationship Id="rId4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4.xml"/><Relationship Id="rId4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20.png"/><Relationship Id="rId5" Type="http://schemas.openxmlformats.org/officeDocument/2006/relationships/hyperlink" Target="http://www.vd.ch/orientation" TargetMode="External"/><Relationship Id="rId4" Type="http://schemas.openxmlformats.org/officeDocument/2006/relationships/hyperlink" Target="http://www.orientation.ch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4.xml"/><Relationship Id="rId6" Type="http://schemas.openxmlformats.org/officeDocument/2006/relationships/hyperlink" Target="mailto:juliane.panzeri@vd.ch" TargetMode="External"/><Relationship Id="rId5" Type="http://schemas.openxmlformats.org/officeDocument/2006/relationships/hyperlink" Target="mailto:jessica.davis@vd.ch" TargetMode="External"/><Relationship Id="rId4" Type="http://schemas.openxmlformats.org/officeDocument/2006/relationships/hyperlink" Target="mailto:Marielle.chatelan@vd.ch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83632" y="1666876"/>
            <a:ext cx="7194550" cy="2295525"/>
          </a:xfrm>
        </p:spPr>
        <p:txBody>
          <a:bodyPr/>
          <a:lstStyle/>
          <a:p>
            <a:pPr algn="ctr" eaLnBrk="1" hangingPunct="1"/>
            <a:r>
              <a:rPr lang="fr-CH" dirty="0"/>
              <a:t>Etablissement Primaire et </a:t>
            </a:r>
            <a:br>
              <a:rPr lang="fr-CH" dirty="0"/>
            </a:br>
            <a:r>
              <a:rPr lang="fr-CH" dirty="0"/>
              <a:t>secondaire de Vevey</a:t>
            </a:r>
            <a:br>
              <a:rPr lang="fr-CH" dirty="0"/>
            </a:br>
            <a:br>
              <a:rPr lang="fr-CH" dirty="0"/>
            </a:br>
            <a:br>
              <a:rPr lang="fr-CH" dirty="0"/>
            </a:br>
            <a:r>
              <a:rPr lang="fr-CH" dirty="0"/>
              <a:t>Soirée d’informations </a:t>
            </a:r>
            <a:br>
              <a:rPr lang="fr-CH" dirty="0"/>
            </a:br>
            <a:r>
              <a:rPr lang="fr-CH" dirty="0"/>
              <a:t>11VG et 12e</a:t>
            </a:r>
            <a:br>
              <a:rPr lang="fr-CH" dirty="0"/>
            </a:br>
            <a:br>
              <a:rPr lang="fr-CH" dirty="0"/>
            </a:br>
            <a:br>
              <a:rPr lang="fr-CH" dirty="0"/>
            </a:br>
            <a:r>
              <a:rPr lang="fr-CH" sz="2400" b="0" i="1" dirty="0"/>
              <a:t>Collège du Clos, le 3 septembre 2026 </a:t>
            </a:r>
            <a:br>
              <a:rPr lang="fr-CH" sz="2400" b="0" i="1" dirty="0"/>
            </a:br>
            <a:endParaRPr lang="fr-CH" b="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09CEAA-96F6-42CC-A71B-E48C4494B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70D0E3-2BE7-4567-BDF0-285081472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217" y="1872343"/>
            <a:ext cx="8821783" cy="3718560"/>
          </a:xfrm>
        </p:spPr>
        <p:txBody>
          <a:bodyPr/>
          <a:lstStyle/>
          <a:p>
            <a:r>
              <a:rPr lang="fr-CH" sz="2300" dirty="0"/>
              <a:t>1</a:t>
            </a:r>
            <a:r>
              <a:rPr lang="fr-CH" sz="2300" baseline="30000" dirty="0"/>
              <a:t>ère</a:t>
            </a:r>
            <a:r>
              <a:rPr lang="fr-CH" sz="2300" dirty="0"/>
              <a:t> partie - 11VG, 12</a:t>
            </a:r>
            <a:r>
              <a:rPr lang="fr-CH" sz="2300" baseline="30000" dirty="0"/>
              <a:t>e</a:t>
            </a:r>
            <a:r>
              <a:rPr lang="fr-CH" sz="2300" dirty="0"/>
              <a:t>  et Certificat, informations générales</a:t>
            </a:r>
          </a:p>
          <a:p>
            <a:pPr lvl="1"/>
            <a:r>
              <a:rPr lang="fr-CH" dirty="0"/>
              <a:t>Bénédicte Sailley, Directrice et Laurence Moriggi, Doyenne</a:t>
            </a:r>
            <a:endParaRPr lang="fr-CH" sz="2400" dirty="0"/>
          </a:p>
          <a:p>
            <a:pPr lvl="1"/>
            <a:endParaRPr lang="fr-CH" sz="2400" dirty="0"/>
          </a:p>
          <a:p>
            <a:r>
              <a:rPr lang="fr-CH" dirty="0"/>
              <a:t>2</a:t>
            </a:r>
            <a:r>
              <a:rPr lang="fr-CH" baseline="30000" dirty="0"/>
              <a:t>ème</a:t>
            </a:r>
            <a:r>
              <a:rPr lang="fr-CH" dirty="0"/>
              <a:t> partie – Orientation scolaire et professionnelle</a:t>
            </a:r>
          </a:p>
          <a:p>
            <a:pPr lvl="1"/>
            <a:r>
              <a:rPr lang="fr-CH" dirty="0"/>
              <a:t>Mmes Davis et Panzeri</a:t>
            </a:r>
            <a:endParaRPr lang="fr-CH" sz="2400" dirty="0"/>
          </a:p>
          <a:p>
            <a:pPr lvl="1"/>
            <a:endParaRPr lang="fr-CH" sz="2400" dirty="0"/>
          </a:p>
          <a:p>
            <a:r>
              <a:rPr lang="fr-CH" dirty="0"/>
              <a:t>3</a:t>
            </a:r>
            <a:r>
              <a:rPr lang="fr-CH" baseline="30000" dirty="0"/>
              <a:t>ème</a:t>
            </a:r>
            <a:r>
              <a:rPr lang="fr-CH" dirty="0"/>
              <a:t> partie – Réunion avec la/le </a:t>
            </a:r>
            <a:r>
              <a:rPr lang="fr-CH" dirty="0" err="1"/>
              <a:t>maître.esse</a:t>
            </a:r>
            <a:r>
              <a:rPr lang="fr-CH" dirty="0"/>
              <a:t> de classe</a:t>
            </a:r>
          </a:p>
          <a:p>
            <a:pPr lvl="1"/>
            <a:r>
              <a:rPr lang="fr-CH" dirty="0"/>
              <a:t>Dans la salle de classe de votre enfant</a:t>
            </a:r>
          </a:p>
          <a:p>
            <a:endParaRPr lang="fr-CH" dirty="0"/>
          </a:p>
          <a:p>
            <a:pPr lvl="1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07945412"/>
      </p:ext>
    </p:extLst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D1A72-ABC7-423C-9B3A-98BA5FE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Calendrier de l’année scolaire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1462AC-1330-47C9-9926-B9F15E1CD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131" y="1352062"/>
            <a:ext cx="8451669" cy="5220188"/>
          </a:xfrm>
        </p:spPr>
        <p:txBody>
          <a:bodyPr/>
          <a:lstStyle/>
          <a:p>
            <a:r>
              <a:rPr lang="fr-CH" sz="1800" dirty="0"/>
              <a:t>Fin du premier semestre	mercredi 23 décembre 2026</a:t>
            </a:r>
          </a:p>
          <a:p>
            <a:pPr lvl="1"/>
            <a:r>
              <a:rPr lang="fr-CH" dirty="0"/>
              <a:t>Point de situation		A contrôler</a:t>
            </a:r>
          </a:p>
          <a:p>
            <a:pPr lvl="1"/>
            <a:r>
              <a:rPr lang="fr-CH" dirty="0"/>
              <a:t>Conseil de classe</a:t>
            </a:r>
          </a:p>
          <a:p>
            <a:pPr lvl="1"/>
            <a:r>
              <a:rPr lang="fr-CH" dirty="0"/>
              <a:t>Inscription ECG, EC et RAC fin janvier</a:t>
            </a:r>
          </a:p>
          <a:p>
            <a:pPr marL="457200" lvl="1" indent="0">
              <a:buNone/>
            </a:pPr>
            <a:r>
              <a:rPr lang="fr-CH" dirty="0"/>
              <a:t> </a:t>
            </a:r>
            <a:endParaRPr lang="fr-CH" sz="2400" dirty="0"/>
          </a:p>
          <a:p>
            <a:pPr marL="400050"/>
            <a:r>
              <a:rPr lang="fr-CH" sz="1800" dirty="0"/>
              <a:t>Fin du second semestre	 mardi 1</a:t>
            </a:r>
            <a:r>
              <a:rPr lang="fr-CH" sz="1800" baseline="30000" dirty="0"/>
              <a:t>er</a:t>
            </a:r>
            <a:r>
              <a:rPr lang="fr-CH" sz="1800" dirty="0"/>
              <a:t> juin 2027</a:t>
            </a:r>
          </a:p>
          <a:p>
            <a:pPr marL="800100" lvl="1"/>
            <a:r>
              <a:rPr lang="fr-CH" dirty="0"/>
              <a:t>Point de situation</a:t>
            </a:r>
          </a:p>
          <a:p>
            <a:pPr marL="1200150" lvl="2"/>
            <a:r>
              <a:rPr lang="fr-CH" dirty="0"/>
              <a:t>Moyennes définitives pour toutes les branches sans examen</a:t>
            </a:r>
            <a:r>
              <a:rPr lang="fr-CH" b="1" dirty="0"/>
              <a:t>			</a:t>
            </a:r>
            <a:endParaRPr lang="fr-CH" sz="1800" b="1" dirty="0"/>
          </a:p>
          <a:p>
            <a:pPr lvl="1"/>
            <a:r>
              <a:rPr lang="fr-CH" b="1" dirty="0"/>
              <a:t>Examens 			   du 4 au 18 juin 2027</a:t>
            </a:r>
          </a:p>
          <a:p>
            <a:pPr lvl="1"/>
            <a:r>
              <a:rPr lang="fr-CH" b="1" dirty="0"/>
              <a:t>Fin des cours		   jeudi 3 juin 2027</a:t>
            </a:r>
          </a:p>
          <a:p>
            <a:pPr lvl="1"/>
            <a:r>
              <a:rPr lang="fr-CH" b="1" dirty="0"/>
              <a:t>Voyage de fin d’études	   du 24 mai au 28 mai 2027	</a:t>
            </a:r>
          </a:p>
          <a:p>
            <a:pPr lvl="1"/>
            <a:r>
              <a:rPr lang="fr-CH" b="1" dirty="0"/>
              <a:t>Cérémonie des promotions  jeudi 1</a:t>
            </a:r>
            <a:r>
              <a:rPr lang="fr-CH" b="1" baseline="30000" dirty="0"/>
              <a:t>er</a:t>
            </a:r>
            <a:r>
              <a:rPr lang="fr-CH" b="1" dirty="0"/>
              <a:t> juillet 2027</a:t>
            </a:r>
          </a:p>
          <a:p>
            <a:pPr marL="457200" lvl="1" indent="0">
              <a:buNone/>
            </a:pPr>
            <a:endParaRPr lang="fr-CH" b="1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732052549"/>
      </p:ext>
    </p:extLst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187DF4-A6C9-D11F-B9BF-B4BA0951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517" y="549275"/>
            <a:ext cx="10068006" cy="706438"/>
          </a:xfrm>
        </p:spPr>
        <p:txBody>
          <a:bodyPr/>
          <a:lstStyle/>
          <a:p>
            <a:r>
              <a:rPr lang="fr-CH" dirty="0"/>
              <a:t>Dates importantes pour la suite du parcours de 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D23197-00FC-34E9-987C-491E825C6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517" y="1461477"/>
            <a:ext cx="9903883" cy="4486031"/>
          </a:xfrm>
        </p:spPr>
        <p:txBody>
          <a:bodyPr/>
          <a:lstStyle/>
          <a:p>
            <a:r>
              <a:rPr lang="fr-CH" dirty="0"/>
              <a:t>Salon des métiers à Lausanne </a:t>
            </a:r>
          </a:p>
          <a:p>
            <a:pPr lvl="1"/>
            <a:r>
              <a:rPr lang="fr-CH" dirty="0"/>
              <a:t>Du 17 au 22 novembre 2026</a:t>
            </a:r>
          </a:p>
          <a:p>
            <a:r>
              <a:rPr lang="fr-CH" dirty="0"/>
              <a:t>Entretiens fictifs avec Pro </a:t>
            </a:r>
            <a:r>
              <a:rPr lang="fr-CH" dirty="0" err="1"/>
              <a:t>Juventute</a:t>
            </a:r>
            <a:r>
              <a:rPr lang="fr-CH" dirty="0"/>
              <a:t> 17 et 19 novembre 2026</a:t>
            </a:r>
          </a:p>
          <a:p>
            <a:r>
              <a:rPr lang="fr-CH" dirty="0"/>
              <a:t>Speed </a:t>
            </a:r>
            <a:r>
              <a:rPr lang="fr-CH" dirty="0" err="1"/>
              <a:t>Recruiting</a:t>
            </a:r>
            <a:r>
              <a:rPr lang="fr-CH" dirty="0"/>
              <a:t> Riviera </a:t>
            </a:r>
            <a:r>
              <a:rPr lang="fr-CH" dirty="0" err="1"/>
              <a:t>lavaux</a:t>
            </a:r>
            <a:r>
              <a:rPr lang="fr-CH" dirty="0"/>
              <a:t>, avec </a:t>
            </a:r>
            <a:r>
              <a:rPr lang="fr-CH" dirty="0" err="1"/>
              <a:t>Promove</a:t>
            </a:r>
            <a:r>
              <a:rPr lang="fr-CH" dirty="0"/>
              <a:t> (Association pour le développement économique de la région Riviera-Lavaux-Oron)</a:t>
            </a:r>
          </a:p>
          <a:p>
            <a:pPr lvl="1" algn="just">
              <a:buFont typeface="Calibri" panose="020F0502020204030204" pitchFamily="34" charset="0"/>
              <a:buChar char="-"/>
              <a:tabLst>
                <a:tab pos="244475" algn="l"/>
              </a:tabLst>
            </a:pPr>
            <a:r>
              <a:rPr lang="fr-CH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Mercredi 25 novembre 2026, de 13h30 à 17h, Etablissement scolaire primaire et secondaire Centre Lavaux, Route du Verney 22 à </a:t>
            </a:r>
            <a:r>
              <a:rPr lang="fr-CH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Puidoux</a:t>
            </a:r>
            <a:endParaRPr lang="fr-CH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just">
              <a:buFont typeface="Calibri" panose="020F0502020204030204" pitchFamily="34" charset="0"/>
              <a:buChar char="-"/>
              <a:tabLst>
                <a:tab pos="244475" algn="l"/>
              </a:tabLst>
            </a:pPr>
            <a:r>
              <a:rPr lang="fr-CH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Mercredi 9 décembre 2026, de 13h30 à 17h, Salle </a:t>
            </a:r>
            <a:r>
              <a:rPr lang="fr-CH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</a:t>
            </a:r>
            <a:r>
              <a:rPr lang="fr-CH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Castillo, Place du Marché 1 à Vevey</a:t>
            </a:r>
          </a:p>
          <a:p>
            <a:pPr marL="457200" lvl="1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64037345"/>
      </p:ext>
    </p:extLst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41504-85AF-4CC6-BA49-FA5DFB47F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Examen de certificat – 11VG et 12e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4EE40D-0136-4DAA-BFBD-0D934A200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517" y="1657352"/>
            <a:ext cx="8532283" cy="3924843"/>
          </a:xfrm>
        </p:spPr>
        <p:txBody>
          <a:bodyPr/>
          <a:lstStyle/>
          <a:p>
            <a:r>
              <a:rPr lang="fr-CH" dirty="0"/>
              <a:t>5 branches à examen :</a:t>
            </a:r>
          </a:p>
          <a:p>
            <a:pPr lvl="1"/>
            <a:r>
              <a:rPr lang="fr-CH" dirty="0"/>
              <a:t>Français – mathématiques – Allemand – Anglais </a:t>
            </a:r>
          </a:p>
          <a:p>
            <a:pPr lvl="1"/>
            <a:r>
              <a:rPr lang="fr-CH" dirty="0"/>
              <a:t>l’OS ou l’OCOM</a:t>
            </a:r>
          </a:p>
          <a:p>
            <a:pPr lvl="1"/>
            <a:endParaRPr lang="fr-CH" dirty="0"/>
          </a:p>
          <a:p>
            <a:pPr marL="400050">
              <a:buFont typeface="Arial" panose="020B0604020202020204" pitchFamily="34" charset="0"/>
              <a:buChar char="•"/>
            </a:pPr>
            <a:r>
              <a:rPr lang="fr-CH" dirty="0"/>
              <a:t>5 épreuves écrites  </a:t>
            </a:r>
          </a:p>
          <a:p>
            <a:pPr marL="800100" lvl="1">
              <a:buFont typeface="Arial" panose="020B0604020202020204" pitchFamily="34" charset="0"/>
              <a:buChar char="•"/>
            </a:pPr>
            <a:r>
              <a:rPr lang="fr-CH" dirty="0"/>
              <a:t>FRA-MAT-ALL-ANG : épreuves cantonales</a:t>
            </a:r>
          </a:p>
          <a:p>
            <a:pPr marL="800100" lvl="1">
              <a:buFont typeface="Arial" panose="020B0604020202020204" pitchFamily="34" charset="0"/>
              <a:buChar char="•"/>
            </a:pPr>
            <a:r>
              <a:rPr lang="fr-CH" dirty="0"/>
              <a:t>OS/OCOM : de la compétence de l’EPS</a:t>
            </a:r>
          </a:p>
          <a:p>
            <a:pPr marL="400050">
              <a:buFont typeface="Arial" panose="020B0604020202020204" pitchFamily="34" charset="0"/>
              <a:buChar char="•"/>
            </a:pPr>
            <a:r>
              <a:rPr lang="fr-CH" dirty="0"/>
              <a:t>5 épreuves orales </a:t>
            </a:r>
          </a:p>
          <a:p>
            <a:pPr marL="800100" lvl="1">
              <a:buFont typeface="Arial" panose="020B0604020202020204" pitchFamily="34" charset="0"/>
              <a:buChar char="•"/>
            </a:pPr>
            <a:r>
              <a:rPr lang="fr-CH" dirty="0"/>
              <a:t>Oraux préparés par les enseignants</a:t>
            </a:r>
          </a:p>
          <a:p>
            <a:pPr marL="400050">
              <a:buFont typeface="Arial" panose="020B0604020202020204" pitchFamily="34" charset="0"/>
              <a:buChar char="•"/>
            </a:pPr>
            <a:endParaRPr lang="fr-CH" dirty="0"/>
          </a:p>
          <a:p>
            <a:pPr marL="400050">
              <a:buFont typeface="Arial" panose="020B0604020202020204" pitchFamily="34" charset="0"/>
              <a:buChar char="•"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98119414"/>
      </p:ext>
    </p:extLst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6CD47-E0B1-4D16-9400-A4ED9DE0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Conditions de certification en VG et 12e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7DF691-FC3E-4C9A-B1EE-58F95B0A3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091" y="1419498"/>
            <a:ext cx="8390709" cy="3954191"/>
          </a:xfrm>
        </p:spPr>
        <p:txBody>
          <a:bodyPr/>
          <a:lstStyle/>
          <a:p>
            <a:r>
              <a:rPr lang="fr-CH" dirty="0"/>
              <a:t>Être présent aux examens</a:t>
            </a:r>
          </a:p>
          <a:p>
            <a:endParaRPr lang="fr-CH" dirty="0"/>
          </a:p>
          <a:p>
            <a:r>
              <a:rPr lang="fr-CH" dirty="0"/>
              <a:t>Groupe principal	44 pts et plus</a:t>
            </a:r>
          </a:p>
          <a:p>
            <a:r>
              <a:rPr lang="fr-CH" dirty="0"/>
              <a:t>Groupe restreint 	16 pts et plus</a:t>
            </a:r>
          </a:p>
          <a:p>
            <a:pPr lvl="1"/>
            <a:r>
              <a:rPr lang="fr-CH" dirty="0"/>
              <a:t>Cas limite 	maximum 1pt d’insuffisance par groupe</a:t>
            </a:r>
          </a:p>
          <a:p>
            <a:pPr lvl="2"/>
            <a:r>
              <a:rPr lang="fr-CH" dirty="0"/>
              <a:t>Demande écrite et motivée des parents et de l’élève</a:t>
            </a:r>
          </a:p>
          <a:p>
            <a:pPr lvl="2"/>
            <a:r>
              <a:rPr lang="fr-CH" dirty="0"/>
              <a:t>Préavis du Conseil de classe </a:t>
            </a:r>
          </a:p>
          <a:p>
            <a:pPr lvl="2"/>
            <a:r>
              <a:rPr lang="fr-CH" dirty="0"/>
              <a:t>Décision du Conseil de direction</a:t>
            </a:r>
          </a:p>
          <a:p>
            <a:pPr marL="457200" lvl="1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29012686"/>
      </p:ext>
    </p:extLst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ED34C-0F40-4993-BC8F-A4960B2B6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Conditions de certification en VG et 12e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B097A4-577F-47D4-84FD-487A515CC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567543"/>
            <a:ext cx="8382000" cy="4458788"/>
          </a:xfrm>
        </p:spPr>
        <p:txBody>
          <a:bodyPr/>
          <a:lstStyle/>
          <a:p>
            <a:r>
              <a:rPr lang="fr-CH" dirty="0"/>
              <a:t>Résultats obtenus : une seule note par branche, arrondie au demi-point</a:t>
            </a:r>
          </a:p>
          <a:p>
            <a:pPr lvl="1"/>
            <a:r>
              <a:rPr lang="fr-CH" b="1" u="sng" dirty="0"/>
              <a:t>Note d’examen </a:t>
            </a:r>
            <a:r>
              <a:rPr lang="fr-CH" dirty="0"/>
              <a:t>: 20% dans la moyenne annuelle</a:t>
            </a:r>
          </a:p>
          <a:p>
            <a:pPr marL="457200" lvl="1" indent="0">
              <a:buNone/>
            </a:pPr>
            <a:r>
              <a:rPr lang="fr-CH" dirty="0"/>
              <a:t>	Exemple : année 4,2 et examen 4.5</a:t>
            </a:r>
          </a:p>
          <a:p>
            <a:pPr lvl="2"/>
            <a:r>
              <a:rPr lang="fr-CH" dirty="0"/>
              <a:t>(4.2x0.8) + (4.5x0.2), soit 4.26</a:t>
            </a:r>
          </a:p>
          <a:p>
            <a:pPr lvl="2"/>
            <a:r>
              <a:rPr lang="fr-CH" dirty="0"/>
              <a:t>Moyenne arrondie au demi-point, soit 4.5 (RLEO, art 84)</a:t>
            </a:r>
          </a:p>
          <a:p>
            <a:pPr lvl="2"/>
            <a:endParaRPr lang="fr-CH" dirty="0"/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CH" sz="1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FRA et MAT </a:t>
            </a:r>
            <a:r>
              <a:rPr kumimoji="0" lang="fr-CH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: épreuve orale compte pour un tiers de la note  d’examen</a:t>
            </a: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CH" sz="1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ALL et ANG </a:t>
            </a:r>
            <a:r>
              <a:rPr kumimoji="0" lang="fr-CH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: épreuve orale compte pour un quart de la note d’examen</a:t>
            </a:r>
          </a:p>
          <a:p>
            <a:pPr lvl="2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15669705"/>
      </p:ext>
    </p:extLst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B1010-BCB8-4B7F-B25F-B4322F0B2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11VG Que faire en cas d’échec?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55BE04-6BF8-4448-BBC2-C7A06A3AE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5257" y="1602378"/>
            <a:ext cx="8425543" cy="3771311"/>
          </a:xfrm>
        </p:spPr>
        <p:txBody>
          <a:bodyPr/>
          <a:lstStyle/>
          <a:p>
            <a:r>
              <a:rPr lang="fr-CH" dirty="0"/>
              <a:t>Redoublement </a:t>
            </a:r>
          </a:p>
          <a:p>
            <a:endParaRPr lang="fr-CH" dirty="0"/>
          </a:p>
          <a:p>
            <a:r>
              <a:rPr lang="fr-CH" dirty="0"/>
              <a:t>12</a:t>
            </a:r>
            <a:r>
              <a:rPr lang="fr-CH" baseline="30000" dirty="0"/>
              <a:t>ème</a:t>
            </a:r>
            <a:r>
              <a:rPr lang="fr-CH" dirty="0"/>
              <a:t> année (LEO, art 95)</a:t>
            </a:r>
          </a:p>
          <a:p>
            <a:endParaRPr lang="fr-CH" dirty="0"/>
          </a:p>
          <a:p>
            <a:r>
              <a:rPr lang="fr-CH" dirty="0"/>
              <a:t>Attestation de fin de scolarité (LEO, art 58)</a:t>
            </a:r>
          </a:p>
        </p:txBody>
      </p:sp>
    </p:spTree>
    <p:extLst>
      <p:ext uri="{BB962C8B-B14F-4D97-AF65-F5344CB8AC3E}">
        <p14:creationId xmlns:p14="http://schemas.microsoft.com/office/powerpoint/2010/main" val="3268146733"/>
      </p:ext>
    </p:extLst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6A2D9-18E1-446F-A26B-81BB4EF0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Présentation des examens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6DB8E9-32BC-43A4-B118-17600B7D7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Français					M. Palluel</a:t>
            </a:r>
          </a:p>
          <a:p>
            <a:r>
              <a:rPr lang="fr-CH" dirty="0"/>
              <a:t>Allemand et anglais			M. Clavel</a:t>
            </a:r>
          </a:p>
          <a:p>
            <a:r>
              <a:rPr lang="fr-CH" dirty="0"/>
              <a:t>Mathématiques				</a:t>
            </a:r>
            <a:r>
              <a:rPr lang="fr-CH"/>
              <a:t>Mme Herrero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08118831"/>
      </p:ext>
    </p:extLst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5DC60-EEF3-8429-253B-A4DE71C86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</a:t>
            </a:r>
            <a:r>
              <a:rPr lang="fr-FR" b="1" dirty="0"/>
              <a:t>ECRIT</a:t>
            </a:r>
            <a:r>
              <a:rPr lang="fr-FR" dirty="0"/>
              <a:t> de français (juin 2027)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1643EC1-EC54-C5DF-D2DC-107FB004D3A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50406487"/>
                    </a:ext>
                  </a:extLst>
                </a:gridCol>
                <a:gridCol w="1834444">
                  <a:extLst>
                    <a:ext uri="{9D8B030D-6E8A-4147-A177-3AD203B41FA5}">
                      <a16:colId xmlns:a16="http://schemas.microsoft.com/office/drawing/2014/main" val="4233846281"/>
                    </a:ext>
                  </a:extLst>
                </a:gridCol>
                <a:gridCol w="1896534">
                  <a:extLst>
                    <a:ext uri="{9D8B030D-6E8A-4147-A177-3AD203B41FA5}">
                      <a16:colId xmlns:a16="http://schemas.microsoft.com/office/drawing/2014/main" val="3472682787"/>
                    </a:ext>
                  </a:extLst>
                </a:gridCol>
                <a:gridCol w="666044">
                  <a:extLst>
                    <a:ext uri="{9D8B030D-6E8A-4147-A177-3AD203B41FA5}">
                      <a16:colId xmlns:a16="http://schemas.microsoft.com/office/drawing/2014/main" val="4233899765"/>
                    </a:ext>
                  </a:extLst>
                </a:gridCol>
                <a:gridCol w="2528711">
                  <a:extLst>
                    <a:ext uri="{9D8B030D-6E8A-4147-A177-3AD203B41FA5}">
                      <a16:colId xmlns:a16="http://schemas.microsoft.com/office/drawing/2014/main" val="1399150585"/>
                    </a:ext>
                  </a:extLst>
                </a:gridCol>
                <a:gridCol w="1837267">
                  <a:extLst>
                    <a:ext uri="{9D8B030D-6E8A-4147-A177-3AD203B41FA5}">
                      <a16:colId xmlns:a16="http://schemas.microsoft.com/office/drawing/2014/main" val="3642666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Parties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Contenu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Orthographe, conjugaison, syntaxe, ponctuation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Durée totale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Matériel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12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Partie 1 :</a:t>
                      </a:r>
                    </a:p>
                    <a:p>
                      <a:r>
                        <a:rPr lang="fr-FR" dirty="0"/>
                        <a:t>Compréhension de l’écrit (CE)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Texte à lire et questionnaire de compréhension / analyse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>
                          <a:solidFill>
                            <a:schemeClr val="tx1"/>
                          </a:solidFill>
                        </a:rPr>
                        <a:t>Non évalué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Examen prévu pour 180 minutes (3 heures)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À disposition :</a:t>
                      </a:r>
                    </a:p>
                    <a:p>
                      <a:r>
                        <a:rPr lang="fr-FR" dirty="0"/>
                        <a:t>240 minutes (4 heures)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Recommandé :</a:t>
                      </a:r>
                    </a:p>
                    <a:p>
                      <a:r>
                        <a:rPr lang="fr-FR" dirty="0"/>
                        <a:t>Partie 1 : 1 heure</a:t>
                      </a:r>
                    </a:p>
                    <a:p>
                      <a:r>
                        <a:rPr lang="fr-FR" dirty="0"/>
                        <a:t>Partie 2 : 3 heures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dirty="0"/>
                        <a:t>Dictionnaire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Bescherelle conjugaison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Texte et Langue /</a:t>
                      </a:r>
                    </a:p>
                    <a:p>
                      <a:r>
                        <a:rPr lang="fr-FR" dirty="0"/>
                        <a:t>Bescherelle orthographe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De quoi écrire et effacer, à l’encre bleue ou noire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58311"/>
                  </a:ext>
                </a:extLst>
              </a:tr>
              <a:tr h="2194560">
                <a:tc>
                  <a:txBody>
                    <a:bodyPr/>
                    <a:lstStyle/>
                    <a:p>
                      <a:r>
                        <a:rPr lang="fr-FR" b="1" dirty="0"/>
                        <a:t>Partie 2 :</a:t>
                      </a:r>
                    </a:p>
                    <a:p>
                      <a:r>
                        <a:rPr lang="fr-FR" dirty="0"/>
                        <a:t>Production de l’écrit (PE)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Rédaction de texte narratif ou</a:t>
                      </a:r>
                    </a:p>
                    <a:p>
                      <a:r>
                        <a:rPr lang="fr-FR" dirty="0"/>
                        <a:t>argumentatif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Évalué sur les premiers mots de la rédaction.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VGn1 : 250 mots</a:t>
                      </a:r>
                    </a:p>
                    <a:p>
                      <a:r>
                        <a:rPr lang="fr-FR" dirty="0"/>
                        <a:t>VGn2 : 350 mots</a:t>
                      </a:r>
                    </a:p>
                    <a:p>
                      <a:r>
                        <a:rPr lang="fr-FR" dirty="0"/>
                        <a:t>VP :      450 mots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83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516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CB94D-EDDD-5EF5-47B8-91AA127A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</a:t>
            </a:r>
            <a:r>
              <a:rPr lang="fr-FR" b="1" dirty="0"/>
              <a:t>ORAL </a:t>
            </a:r>
            <a:r>
              <a:rPr lang="fr-FR" dirty="0"/>
              <a:t>de français (juin 2027)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45F18D-6F6C-E360-7598-25F0BB1EB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Production orale (PO)</a:t>
            </a:r>
          </a:p>
          <a:p>
            <a:pPr marL="0" indent="0">
              <a:buNone/>
            </a:pPr>
            <a:r>
              <a:rPr lang="fr-FR" dirty="0"/>
              <a:t>VP : analyse d’un extrait littéraire</a:t>
            </a:r>
          </a:p>
          <a:p>
            <a:pPr marL="0" indent="0">
              <a:buNone/>
            </a:pPr>
            <a:r>
              <a:rPr lang="fr-FR" dirty="0"/>
              <a:t>VG : analyse d’un extrait littéraire ou autre activité de PO travaillée durant l’année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Grille d’évaluation déterminée par les enseignants</a:t>
            </a:r>
          </a:p>
          <a:p>
            <a:endParaRPr lang="fr-FR" dirty="0"/>
          </a:p>
          <a:p>
            <a:r>
              <a:rPr lang="fr-FR" dirty="0"/>
              <a:t>Grille d’évaluation, temps de préparation et temps de passage différents selon la voie / le niveau (VGn1, VGn2, VP)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1 note finale d’examen</a:t>
            </a:r>
          </a:p>
          <a:p>
            <a:pPr marL="0" indent="0">
              <a:buNone/>
            </a:pPr>
            <a:r>
              <a:rPr lang="fr-FR" dirty="0"/>
              <a:t>Pondération : écrit = 2/3, oral = 1/3</a:t>
            </a:r>
          </a:p>
        </p:txBody>
      </p:sp>
    </p:spTree>
    <p:extLst>
      <p:ext uri="{BB962C8B-B14F-4D97-AF65-F5344CB8AC3E}">
        <p14:creationId xmlns:p14="http://schemas.microsoft.com/office/powerpoint/2010/main" val="1564283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BE45C-5ADB-8E36-5F06-19AF33D8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de français (juin 2027)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8F50AA-8202-99A2-8B7D-1EE5B66CA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322"/>
            <a:ext cx="10515600" cy="480617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Note d’examen = 20% de la note finale de français</a:t>
            </a:r>
          </a:p>
          <a:p>
            <a:pPr marL="0" indent="0">
              <a:buNone/>
            </a:pPr>
            <a:r>
              <a:rPr lang="fr-FR" dirty="0"/>
              <a:t>			(équivaut à environ 2 TS)</a:t>
            </a:r>
          </a:p>
          <a:p>
            <a:endParaRPr lang="fr-FR" dirty="0"/>
          </a:p>
          <a:p>
            <a:r>
              <a:rPr lang="fr-FR" b="1" dirty="0"/>
              <a:t>ATTENTION : </a:t>
            </a:r>
            <a:r>
              <a:rPr lang="fr-FR" dirty="0"/>
              <a:t>la note finale de français prend en compte la moyenne des TS au dixième (pas arrondie) !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Exemple (à éviter) :</a:t>
            </a:r>
          </a:p>
          <a:p>
            <a:pPr marL="0" indent="0">
              <a:buNone/>
            </a:pPr>
            <a:r>
              <a:rPr lang="fr-FR" dirty="0"/>
              <a:t>	Moyenne de FRA avant examens :	3,75 </a:t>
            </a:r>
            <a:r>
              <a:rPr lang="fr-FR" dirty="0">
                <a:sym typeface="Wingdings" pitchFamily="2" charset="2"/>
              </a:rPr>
              <a:t> 3,8 (pas 4 !)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	Note d’examen de FRA :			3,5</a:t>
            </a:r>
          </a:p>
          <a:p>
            <a:pPr marL="0" indent="0">
              <a:buNone/>
            </a:pPr>
            <a:r>
              <a:rPr lang="fr-FR" dirty="0"/>
              <a:t>	Note finale de FRA :			3,74 </a:t>
            </a:r>
            <a:r>
              <a:rPr lang="fr-FR" dirty="0">
                <a:sym typeface="Wingdings" pitchFamily="2" charset="2"/>
              </a:rPr>
              <a:t> </a:t>
            </a:r>
            <a:r>
              <a:rPr lang="fr-FR" b="1" u="sng" dirty="0">
                <a:sym typeface="Wingdings" pitchFamily="2" charset="2"/>
              </a:rPr>
              <a:t>3,5</a:t>
            </a:r>
            <a:endParaRPr lang="fr-FR" b="1" u="sng" dirty="0"/>
          </a:p>
        </p:txBody>
      </p:sp>
    </p:spTree>
    <p:extLst>
      <p:ext uri="{BB962C8B-B14F-4D97-AF65-F5344CB8AC3E}">
        <p14:creationId xmlns:p14="http://schemas.microsoft.com/office/powerpoint/2010/main" val="1219315801"/>
      </p:ext>
    </p:extLst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9B244-6B28-E504-4569-524E4A54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F315C-DB7B-0127-2DDB-169B18FB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d’allemand 2027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0920CFF-DE0F-E674-BAE2-65E35B94A0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515600" cy="4800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68424">
                  <a:extLst>
                    <a:ext uri="{9D8B030D-6E8A-4147-A177-3AD203B41FA5}">
                      <a16:colId xmlns:a16="http://schemas.microsoft.com/office/drawing/2014/main" val="2050406487"/>
                    </a:ext>
                  </a:extLst>
                </a:gridCol>
                <a:gridCol w="2716276">
                  <a:extLst>
                    <a:ext uri="{9D8B030D-6E8A-4147-A177-3AD203B41FA5}">
                      <a16:colId xmlns:a16="http://schemas.microsoft.com/office/drawing/2014/main" val="4233846281"/>
                    </a:ext>
                  </a:extLst>
                </a:gridCol>
                <a:gridCol w="1538732">
                  <a:extLst>
                    <a:ext uri="{9D8B030D-6E8A-4147-A177-3AD203B41FA5}">
                      <a16:colId xmlns:a16="http://schemas.microsoft.com/office/drawing/2014/main" val="3472682787"/>
                    </a:ext>
                  </a:extLst>
                </a:gridCol>
                <a:gridCol w="1548384">
                  <a:extLst>
                    <a:ext uri="{9D8B030D-6E8A-4147-A177-3AD203B41FA5}">
                      <a16:colId xmlns:a16="http://schemas.microsoft.com/office/drawing/2014/main" val="3390820417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1399150585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642666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Parties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Contenu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Niveaux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Matériel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Durée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Pondération/ barème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127613"/>
                  </a:ext>
                </a:extLst>
              </a:tr>
              <a:tr h="1468120">
                <a:tc>
                  <a:txBody>
                    <a:bodyPr/>
                    <a:lstStyle/>
                    <a:p>
                      <a:r>
                        <a:rPr lang="fr-FR" b="1" dirty="0"/>
                        <a:t>Examen écrit :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Compréhension de l’oral (CO)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Compréhension de l’écrit (CE)</a:t>
                      </a:r>
                    </a:p>
                    <a:p>
                      <a:endParaRPr lang="fr-FR" b="1" dirty="0"/>
                    </a:p>
                    <a:p>
                      <a:r>
                        <a:rPr lang="fr-FR" dirty="0"/>
                        <a:t>Production de l’écrit (PE)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Ecoute de textes audios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Texte à lire et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question-naire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de compréhension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Rédaction d’un texte narratif ou argumentatif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Epreuves différenciées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Aucun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Aucun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Dictionnaire fra/all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30 min.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Examen de 120 min.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(+ 40 min. si besoin)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3/4 de l’examen/ seuil à 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5831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r>
                        <a:rPr lang="fr-FR" b="1" dirty="0"/>
                        <a:t>Examen oral :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Production de l’oral (PO)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Expression orale en continu et en interaction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Epreuves différenciées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Selon enseignant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Env. 30 min.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1/4 de </a:t>
                      </a:r>
                      <a:r>
                        <a:rPr lang="fr-FR" dirty="0" err="1"/>
                        <a:t>l’exa</a:t>
                      </a:r>
                      <a:r>
                        <a:rPr lang="fr-FR" dirty="0"/>
                        <a:t>./ seuil à 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715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929901"/>
      </p:ext>
    </p:extLst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5584C-8C30-4B2A-AA3E-B5875BFAD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C407D3-9C88-6177-5AAE-33C1DA0B2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d’anglais 2027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4DA65C5-C9CD-AE19-1C9D-432EB9EEE24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515600" cy="4800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50406487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val="4233846281"/>
                    </a:ext>
                  </a:extLst>
                </a:gridCol>
                <a:gridCol w="1514348">
                  <a:extLst>
                    <a:ext uri="{9D8B030D-6E8A-4147-A177-3AD203B41FA5}">
                      <a16:colId xmlns:a16="http://schemas.microsoft.com/office/drawing/2014/main" val="3472682787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91750960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99150585"/>
                    </a:ext>
                  </a:extLst>
                </a:gridCol>
                <a:gridCol w="1624584">
                  <a:extLst>
                    <a:ext uri="{9D8B030D-6E8A-4147-A177-3AD203B41FA5}">
                      <a16:colId xmlns:a16="http://schemas.microsoft.com/office/drawing/2014/main" val="3642666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Parties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Contenu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Niveaux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Matériel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Durée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Pondération/ barème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127613"/>
                  </a:ext>
                </a:extLst>
              </a:tr>
              <a:tr h="1468120">
                <a:tc>
                  <a:txBody>
                    <a:bodyPr/>
                    <a:lstStyle/>
                    <a:p>
                      <a:r>
                        <a:rPr lang="fr-FR" b="1" dirty="0"/>
                        <a:t>Examen écrit :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Compréhension de l’oral (CO)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Compréhension de l’écrit (CE)</a:t>
                      </a:r>
                    </a:p>
                    <a:p>
                      <a:endParaRPr lang="fr-FR" b="1" dirty="0"/>
                    </a:p>
                    <a:p>
                      <a:r>
                        <a:rPr lang="fr-FR" dirty="0"/>
                        <a:t>Production de l’écrit (PE)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Ecoute de textes audios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Texte à lire et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question-naire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de compréhension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Rédaction d’un texte narratif ou argumentatif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Pas de niveaux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Aucun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Aucun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Dictionnaire fra/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ang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30 min.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Examen de 120 min.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(+ 40 min. si besoin)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3/4 de l’examen/ seuil à 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5831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r>
                        <a:rPr lang="fr-FR" b="1" dirty="0"/>
                        <a:t>Examen oral :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Production de l’oral (PO)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Expression orale en continu et en interaction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Pas de niveaux</a:t>
                      </a:r>
                    </a:p>
                    <a:p>
                      <a:endParaRPr lang="fr-FR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Aucun (pas de prépa.)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Env. 15 min.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1/4 de </a:t>
                      </a:r>
                      <a:r>
                        <a:rPr lang="fr-FR" dirty="0" err="1"/>
                        <a:t>l’exa</a:t>
                      </a:r>
                      <a:r>
                        <a:rPr lang="fr-FR" dirty="0"/>
                        <a:t>./ seuil à 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715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769099"/>
      </p:ext>
    </p:extLst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5DC60-EEF3-8429-253B-A4DE71C86A68}"/>
              </a:ext>
            </a:extLst>
          </p:cNvPr>
          <p:cNvSpPr>
            <a:spLocks noGrp="1"/>
          </p:cNvSpPr>
          <p:nvPr/>
        </p:nvSpPr>
        <p:spPr>
          <a:xfrm>
            <a:off x="838200" y="10112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Examen de mathématiques (</a:t>
            </a:r>
            <a:r>
              <a:rPr lang="fr-FR"/>
              <a:t>juin 2027)</a:t>
            </a:r>
            <a:endParaRPr lang="fr-FR" dirty="0"/>
          </a:p>
        </p:txBody>
      </p:sp>
      <p:pic>
        <p:nvPicPr>
          <p:cNvPr id="3" name="table">
            <a:extLst>
              <a:ext uri="{FF2B5EF4-FFF2-40B4-BE49-F238E27FC236}">
                <a16:creationId xmlns:a16="http://schemas.microsoft.com/office/drawing/2014/main" id="{15EDD2CE-EAED-C767-D59F-6DE20E8B2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36800"/>
            <a:ext cx="10515600" cy="350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11689"/>
      </p:ext>
    </p:extLst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AAE6B-3348-D741-9CA5-D050EC3A65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Soirée d’information aux parents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4EAF23C-7584-C761-7C8F-F163ADA5E9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CH" sz="4000" dirty="0">
                <a:solidFill>
                  <a:srgbClr val="C00000"/>
                </a:solidFill>
              </a:rPr>
              <a:t>Après la 11VG….</a:t>
            </a:r>
          </a:p>
        </p:txBody>
      </p:sp>
      <p:sp>
        <p:nvSpPr>
          <p:cNvPr id="4" name="PlaceHolder 2">
            <a:extLst>
              <a:ext uri="{FF2B5EF4-FFF2-40B4-BE49-F238E27FC236}">
                <a16:creationId xmlns:a16="http://schemas.microsoft.com/office/drawing/2014/main" id="{00723C82-8A39-686C-41A0-F729F9CD49EC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2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PlaceHolder 3">
            <a:extLst>
              <a:ext uri="{FF2B5EF4-FFF2-40B4-BE49-F238E27FC236}">
                <a16:creationId xmlns:a16="http://schemas.microsoft.com/office/drawing/2014/main" id="{4A13F176-5D96-0900-42E1-645A1513B104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2B5B06-D0DC-43A4-2C22-1C93E00D5C21}"/>
              </a:ext>
            </a:extLst>
          </p:cNvPr>
          <p:cNvSpPr txBox="1"/>
          <p:nvPr/>
        </p:nvSpPr>
        <p:spPr>
          <a:xfrm>
            <a:off x="10734675" y="6348443"/>
            <a:ext cx="1457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2026-2026</a:t>
            </a:r>
          </a:p>
        </p:txBody>
      </p:sp>
      <p:pic>
        <p:nvPicPr>
          <p:cNvPr id="8" name="Image 7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4452537D-281C-14D5-D8B5-1BD5BF1E4B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pic>
        <p:nvPicPr>
          <p:cNvPr id="10" name="Image 9" descr="Une image contenant colère, conception&#10;&#10;Le contenu généré par l’IA peut être incorrect.">
            <a:extLst>
              <a:ext uri="{FF2B5EF4-FFF2-40B4-BE49-F238E27FC236}">
                <a16:creationId xmlns:a16="http://schemas.microsoft.com/office/drawing/2014/main" id="{AF40AFF9-DED4-0A13-4B14-8C0D88808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856" y="2922660"/>
            <a:ext cx="3008375" cy="238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50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8FD9386-3967-CFC8-60A4-FF1F9DC2E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066" y="4474387"/>
            <a:ext cx="2952328" cy="1440160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  <a:effectLst>
            <a:outerShdw dist="107763" dir="2700000" algn="ctr" rotWithShape="0">
              <a:srgbClr val="7F7F7F">
                <a:alpha val="50000"/>
              </a:srgbClr>
            </a:outerShdw>
          </a:effectLst>
        </p:spPr>
        <p:txBody>
          <a:bodyPr lIns="18000" rIns="18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RAC1 et RAC2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1B20AD-4D0E-121D-EDD9-18CF707C3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8875" y="2250126"/>
            <a:ext cx="2952328" cy="857791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  <a:effectLst>
            <a:outerShdw dist="107763" dir="2700000" algn="ctr" rotWithShape="0">
              <a:srgbClr val="7F7F7F">
                <a:alpha val="50000"/>
              </a:srgbClr>
            </a:outerShdw>
          </a:effectLst>
        </p:spPr>
        <p:txBody>
          <a:bodyPr lIns="18000" rIns="18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Ecole de culture générale (ECG)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548B90-11DF-4103-DEE7-2C1268B51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8080" y="48503"/>
            <a:ext cx="2952328" cy="1897535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  <a:effectLst>
            <a:outerShdw dist="107763" dir="2700000" algn="ctr" rotWithShape="0">
              <a:srgbClr val="7F7F7F">
                <a:alpha val="50000"/>
              </a:srgbClr>
            </a:outerShdw>
          </a:effectLst>
        </p:spPr>
        <p:txBody>
          <a:bodyPr lIns="18000" rIns="18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Formation professionnelle (apprentissage)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Duale / Ecoles des métiers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Maturité professionnelle intégrée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possible sous conditions</a:t>
            </a:r>
            <a:endParaRPr kumimoji="0" lang="fr-CH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5" name="Image 4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F0A2389A-F437-EDA2-6BC6-2E1AC79665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6" name="PlaceHolder 2">
            <a:extLst>
              <a:ext uri="{FF2B5EF4-FFF2-40B4-BE49-F238E27FC236}">
                <a16:creationId xmlns:a16="http://schemas.microsoft.com/office/drawing/2014/main" id="{E9F9EDCC-41C1-3CCA-1F33-10A06B4265C3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7" name="PlaceHolder 3">
            <a:extLst>
              <a:ext uri="{FF2B5EF4-FFF2-40B4-BE49-F238E27FC236}">
                <a16:creationId xmlns:a16="http://schemas.microsoft.com/office/drawing/2014/main" id="{6E194C04-C25A-F0D8-5424-7958378C9383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D41BFE-4C1B-D753-2C8C-B15BB4D1F642}"/>
              </a:ext>
            </a:extLst>
          </p:cNvPr>
          <p:cNvSpPr txBox="1"/>
          <p:nvPr/>
        </p:nvSpPr>
        <p:spPr>
          <a:xfrm>
            <a:off x="707770" y="2646252"/>
            <a:ext cx="2424023" cy="92333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11VG</a:t>
            </a:r>
          </a:p>
        </p:txBody>
      </p:sp>
      <p:sp>
        <p:nvSpPr>
          <p:cNvPr id="9" name="Flèche droite 10">
            <a:extLst>
              <a:ext uri="{FF2B5EF4-FFF2-40B4-BE49-F238E27FC236}">
                <a16:creationId xmlns:a16="http://schemas.microsoft.com/office/drawing/2014/main" id="{DE322B69-52F7-7630-B639-3E2FB899B477}"/>
              </a:ext>
            </a:extLst>
          </p:cNvPr>
          <p:cNvSpPr/>
          <p:nvPr/>
        </p:nvSpPr>
        <p:spPr>
          <a:xfrm rot="20588294">
            <a:off x="3270302" y="1715295"/>
            <a:ext cx="2424023" cy="360040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lèche droite 10">
            <a:extLst>
              <a:ext uri="{FF2B5EF4-FFF2-40B4-BE49-F238E27FC236}">
                <a16:creationId xmlns:a16="http://schemas.microsoft.com/office/drawing/2014/main" id="{65AE06E5-B51D-F5D5-3430-AAD7A1DA06FE}"/>
              </a:ext>
            </a:extLst>
          </p:cNvPr>
          <p:cNvSpPr/>
          <p:nvPr/>
        </p:nvSpPr>
        <p:spPr>
          <a:xfrm>
            <a:off x="3338322" y="2581283"/>
            <a:ext cx="2424023" cy="360040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lèche droite 10">
            <a:extLst>
              <a:ext uri="{FF2B5EF4-FFF2-40B4-BE49-F238E27FC236}">
                <a16:creationId xmlns:a16="http://schemas.microsoft.com/office/drawing/2014/main" id="{FB4F0FA8-E24B-A67E-D9CA-F18D0AE350AE}"/>
              </a:ext>
            </a:extLst>
          </p:cNvPr>
          <p:cNvSpPr/>
          <p:nvPr/>
        </p:nvSpPr>
        <p:spPr>
          <a:xfrm rot="1418201">
            <a:off x="3299915" y="4294367"/>
            <a:ext cx="2424023" cy="360040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 12" descr="Une image contenant capture d’écran, Graphique, graphisme, illustration&#10;&#10;Le contenu généré par l’IA peut être incorrect.">
            <a:extLst>
              <a:ext uri="{FF2B5EF4-FFF2-40B4-BE49-F238E27FC236}">
                <a16:creationId xmlns:a16="http://schemas.microsoft.com/office/drawing/2014/main" id="{34F8FD98-8B42-FDC9-883F-BD5656E5D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631" y="364115"/>
            <a:ext cx="2593217" cy="266276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B683C00-A462-E5DC-E752-247E9114CDBD}"/>
              </a:ext>
            </a:extLst>
          </p:cNvPr>
          <p:cNvSpPr txBox="1"/>
          <p:nvPr/>
        </p:nvSpPr>
        <p:spPr>
          <a:xfrm>
            <a:off x="9136637" y="3537236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ECG, EC et RAC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délai d’inscription 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 janvier 2026!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A271BC3E-D898-E564-3691-3ECA66E49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8875" y="3206464"/>
            <a:ext cx="2952328" cy="617926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  <a:effectLst>
            <a:outerShdw dist="107763" dir="2700000" algn="ctr" rotWithShape="0">
              <a:srgbClr val="7F7F7F">
                <a:alpha val="50000"/>
              </a:srgbClr>
            </a:outerShdw>
          </a:effectLst>
        </p:spPr>
        <p:txBody>
          <a:bodyPr lIns="18000" rIns="18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Ecole de commerce (EC)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lèche droite 10">
            <a:extLst>
              <a:ext uri="{FF2B5EF4-FFF2-40B4-BE49-F238E27FC236}">
                <a16:creationId xmlns:a16="http://schemas.microsoft.com/office/drawing/2014/main" id="{06D63B47-7600-43A9-1C40-12E85CB605F0}"/>
              </a:ext>
            </a:extLst>
          </p:cNvPr>
          <p:cNvSpPr/>
          <p:nvPr/>
        </p:nvSpPr>
        <p:spPr>
          <a:xfrm>
            <a:off x="3338322" y="3301363"/>
            <a:ext cx="2424023" cy="360040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227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9B2CC-3D58-D03A-ADB3-13F58B667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28BC4639-E580-6F3C-ABA5-A507C5C0A6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6" name="PlaceHolder 2">
            <a:extLst>
              <a:ext uri="{FF2B5EF4-FFF2-40B4-BE49-F238E27FC236}">
                <a16:creationId xmlns:a16="http://schemas.microsoft.com/office/drawing/2014/main" id="{21150E93-6F69-14BF-2D5B-9C37283F428A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7" name="PlaceHolder 3">
            <a:extLst>
              <a:ext uri="{FF2B5EF4-FFF2-40B4-BE49-F238E27FC236}">
                <a16:creationId xmlns:a16="http://schemas.microsoft.com/office/drawing/2014/main" id="{12E96294-358D-ECE9-8618-26B66C9C34D1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" name="PlaceHolder 1">
            <a:extLst>
              <a:ext uri="{FF2B5EF4-FFF2-40B4-BE49-F238E27FC236}">
                <a16:creationId xmlns:a16="http://schemas.microsoft.com/office/drawing/2014/main" id="{0E1ACC87-D53F-BB5E-E5FD-84C1F1DB1A64}"/>
              </a:ext>
            </a:extLst>
          </p:cNvPr>
          <p:cNvSpPr txBox="1">
            <a:spLocks/>
          </p:cNvSpPr>
          <p:nvPr/>
        </p:nvSpPr>
        <p:spPr>
          <a:xfrm>
            <a:off x="1288473" y="159048"/>
            <a:ext cx="8521107" cy="705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-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0B0004020202020204" pitchFamily="34" charset="0"/>
                <a:ea typeface="+mj-ea"/>
                <a:cs typeface="+mj-cs"/>
              </a:rPr>
              <a:t>Conditions d’admission en formation </a:t>
            </a:r>
            <a:r>
              <a:rPr kumimoji="0" lang="fr-FR" sz="2400" b="1" i="0" u="none" strike="noStrike" kern="1200" cap="none" spc="-1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0B0004020202020204" pitchFamily="34" charset="0"/>
                <a:ea typeface="+mj-ea"/>
                <a:cs typeface="+mj-cs"/>
              </a:rPr>
              <a:t>postobligatoire</a:t>
            </a:r>
            <a:endParaRPr kumimoji="0" lang="de-CH" sz="2400" b="0" i="0" u="none" strike="noStrike" kern="1200" cap="none" spc="-1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 Display" panose="020B0004020202020204" pitchFamily="34" charset="0"/>
              <a:ea typeface="+mj-ea"/>
              <a:cs typeface="+mj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D450F5F-A241-5FAB-32DF-6E5416C1B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9919" y="1244199"/>
            <a:ext cx="5392161" cy="243911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BF898E-C352-AEDB-E8BC-EF4AE5366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919" y="3664868"/>
            <a:ext cx="5408526" cy="129281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0E2B9AB-CE6E-EA92-1BDE-4AF6600181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9918" y="4901559"/>
            <a:ext cx="5392161" cy="68731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BEBE0C6-65B8-2F12-AA53-BF55A23138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552" y="5532488"/>
            <a:ext cx="5392161" cy="67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11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3245A-7FE3-1673-5D03-6DB31BE0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756CAFAE-CCBD-A015-3BEB-7BA13AB82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D026F0A7-2759-E4CB-A945-6607768D4C79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024D035D-EC07-B567-C6E1-1B63693B329A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2E7217-0BF9-5D8C-AADE-D00A8046D6A6}"/>
              </a:ext>
            </a:extLst>
          </p:cNvPr>
          <p:cNvSpPr txBox="1">
            <a:spLocks/>
          </p:cNvSpPr>
          <p:nvPr/>
        </p:nvSpPr>
        <p:spPr>
          <a:xfrm>
            <a:off x="465826" y="249382"/>
            <a:ext cx="8229600" cy="9029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La formation professionnelle (apprentissage)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A2D3FC-68C1-7069-AFBF-705145A706DD}"/>
              </a:ext>
            </a:extLst>
          </p:cNvPr>
          <p:cNvSpPr txBox="1"/>
          <p:nvPr/>
        </p:nvSpPr>
        <p:spPr>
          <a:xfrm>
            <a:off x="1191299" y="829746"/>
            <a:ext cx="10304253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C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entreprise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Environ 180 métiers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Salaire d’apprenti (e) selon barème / 5 semaines de vacances par année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Tests d’aptitudes (dates et exercices sur 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www.vd.ch/orientation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Dossier de candidature (CV, lettre de motivation, bulletins de notes 9H, 10H et 11H, rapports de stage)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Places d’apprentissages sur 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www.orientation.ch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	</a:t>
            </a: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Recherche d’une place dès maintenant!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C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école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Environ 20 métiers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Pas de salaire mais allocations variables selon les écoles / Vacances scolaires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Délais d’inscription 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(dates et exercices sur 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www.vd.ch/orientation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			</a:t>
            </a:r>
            <a:r>
              <a:rPr kumimoji="0" lang="fr-CH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</a:t>
            </a:r>
            <a:r>
              <a:rPr kumimoji="0" lang="fr-CH" sz="2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w.orientation.ch</a:t>
            </a:r>
            <a:endParaRPr kumimoji="0" lang="fr-CH" sz="20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			</a:t>
            </a: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www.vd.ch/orientation</a:t>
            </a:r>
            <a:endParaRPr kumimoji="0" lang="fr-CH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0548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BEF6D-F675-A7DB-2DF8-DD0F7F949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C2C0774F-94DA-989B-3244-5ECA6A7F3F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36226FCF-9561-4A63-9E4A-BC2FDDE59371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B3B6EBF8-F27A-5972-457E-C73EDEE38D4B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1A7AAB0-45EF-88B0-6C2F-63E945310896}"/>
              </a:ext>
            </a:extLst>
          </p:cNvPr>
          <p:cNvSpPr txBox="1">
            <a:spLocks/>
          </p:cNvSpPr>
          <p:nvPr/>
        </p:nvSpPr>
        <p:spPr>
          <a:xfrm>
            <a:off x="465826" y="161754"/>
            <a:ext cx="8994058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La formation professionnelle en école des métiers </a:t>
            </a:r>
          </a:p>
        </p:txBody>
      </p:sp>
      <p:graphicFrame>
        <p:nvGraphicFramePr>
          <p:cNvPr id="10" name="Espace réservé du contenu 3">
            <a:extLst>
              <a:ext uri="{FF2B5EF4-FFF2-40B4-BE49-F238E27FC236}">
                <a16:creationId xmlns:a16="http://schemas.microsoft.com/office/drawing/2014/main" id="{806FE219-B505-EF7C-4BFF-306A8DD5E23A}"/>
              </a:ext>
            </a:extLst>
          </p:cNvPr>
          <p:cNvGraphicFramePr>
            <a:graphicFrameLocks/>
          </p:cNvGraphicFramePr>
          <p:nvPr/>
        </p:nvGraphicFramePr>
        <p:xfrm>
          <a:off x="2209800" y="1152354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54826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2400" b="1" dirty="0">
                <a:solidFill>
                  <a:srgbClr val="C00000"/>
                </a:solidFill>
              </a:rPr>
              <a:t>Après l’apprentissage…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22098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èche droite 4"/>
          <p:cNvSpPr/>
          <p:nvPr/>
        </p:nvSpPr>
        <p:spPr bwMode="auto">
          <a:xfrm>
            <a:off x="7530654" y="5492401"/>
            <a:ext cx="504056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726175C-ADE4-7642-3668-4543E4E93B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6" name="PlaceHolder 2">
            <a:extLst>
              <a:ext uri="{FF2B5EF4-FFF2-40B4-BE49-F238E27FC236}">
                <a16:creationId xmlns:a16="http://schemas.microsoft.com/office/drawing/2014/main" id="{3C0FCD12-2D5E-4B93-1E4F-6A19F7558EF8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8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7" name="PlaceHolder 3">
            <a:extLst>
              <a:ext uri="{FF2B5EF4-FFF2-40B4-BE49-F238E27FC236}">
                <a16:creationId xmlns:a16="http://schemas.microsoft.com/office/drawing/2014/main" id="{E7082E88-4ED4-A1A0-59E4-AC803EE8ECC6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4882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>
          <a:xfrm>
            <a:off x="838200" y="240430"/>
            <a:ext cx="10515600" cy="1325563"/>
          </a:xfrm>
        </p:spPr>
        <p:txBody>
          <a:bodyPr>
            <a:noAutofit/>
          </a:bodyPr>
          <a:lstStyle/>
          <a:p>
            <a:r>
              <a:rPr lang="fr-CH" sz="2400" b="1" dirty="0">
                <a:solidFill>
                  <a:srgbClr val="C00000"/>
                </a:solidFill>
              </a:rPr>
              <a:t>Portes ouvertes et séances d’information</a:t>
            </a:r>
          </a:p>
        </p:txBody>
      </p:sp>
      <p:sp>
        <p:nvSpPr>
          <p:cNvPr id="8195" name="Espace réservé du contenu 2"/>
          <p:cNvSpPr>
            <a:spLocks noGrp="1"/>
          </p:cNvSpPr>
          <p:nvPr>
            <p:ph idx="1"/>
          </p:nvPr>
        </p:nvSpPr>
        <p:spPr>
          <a:xfrm>
            <a:off x="1981200" y="1109751"/>
            <a:ext cx="8507288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fr-CH" sz="2100" b="1" dirty="0"/>
              <a:t>SUBRIEZ :	</a:t>
            </a:r>
            <a:r>
              <a:rPr lang="fr-CH" sz="2100" dirty="0"/>
              <a:t>17 septembre, 29 octobre, 26 novembre 2026</a:t>
            </a:r>
          </a:p>
          <a:p>
            <a:pPr>
              <a:lnSpc>
                <a:spcPct val="150000"/>
              </a:lnSpc>
            </a:pPr>
            <a:r>
              <a:rPr lang="fr-CH" sz="2100" b="1" dirty="0"/>
              <a:t>ETML :	</a:t>
            </a:r>
            <a:r>
              <a:rPr lang="fr-FR" sz="2100" dirty="0"/>
              <a:t>6 décembre 2026</a:t>
            </a:r>
            <a:endParaRPr lang="fr-CH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fr-CH" sz="2100" b="1" dirty="0"/>
              <a:t>CEPV</a:t>
            </a:r>
            <a:r>
              <a:rPr lang="fr-CH" sz="2100" dirty="0"/>
              <a:t> :	8 novembre 2026</a:t>
            </a:r>
          </a:p>
          <a:p>
            <a:pPr>
              <a:lnSpc>
                <a:spcPct val="150000"/>
              </a:lnSpc>
            </a:pPr>
            <a:r>
              <a:rPr lang="fr-CH" sz="2100" b="1" dirty="0"/>
              <a:t>ERACOM</a:t>
            </a:r>
            <a:r>
              <a:rPr lang="fr-CH" sz="2100" dirty="0"/>
              <a:t>  :	29 novembre 2026		</a:t>
            </a:r>
          </a:p>
          <a:p>
            <a:pPr>
              <a:lnSpc>
                <a:spcPct val="150000"/>
              </a:lnSpc>
            </a:pPr>
            <a:endParaRPr lang="fr-CH" sz="2100" b="1" dirty="0"/>
          </a:p>
          <a:p>
            <a:pPr>
              <a:lnSpc>
                <a:spcPct val="150000"/>
              </a:lnSpc>
            </a:pPr>
            <a:r>
              <a:rPr lang="fr-CH" sz="2100" b="1" dirty="0"/>
              <a:t>Info Métiers    </a:t>
            </a:r>
            <a:r>
              <a:rPr lang="fr-CH" sz="2100" dirty="0"/>
              <a:t>(les mercredis après-midi selon programme)</a:t>
            </a:r>
          </a:p>
          <a:p>
            <a:pPr marL="0" indent="0">
              <a:lnSpc>
                <a:spcPct val="150000"/>
              </a:lnSpc>
              <a:buNone/>
            </a:pPr>
            <a:endParaRPr lang="fr-CH" sz="2100" dirty="0"/>
          </a:p>
          <a:p>
            <a:pPr>
              <a:lnSpc>
                <a:spcPct val="150000"/>
              </a:lnSpc>
            </a:pPr>
            <a:r>
              <a:rPr lang="fr-CH" sz="2100" b="1" dirty="0"/>
              <a:t>Salon des métiers et de la formation</a:t>
            </a:r>
          </a:p>
          <a:p>
            <a:pPr>
              <a:lnSpc>
                <a:spcPct val="150000"/>
              </a:lnSpc>
              <a:buNone/>
            </a:pPr>
            <a:r>
              <a:rPr lang="fr-CH" sz="2100" b="1" dirty="0"/>
              <a:t> 	</a:t>
            </a:r>
            <a:r>
              <a:rPr lang="fr-CH" dirty="0"/>
              <a:t> </a:t>
            </a:r>
            <a:r>
              <a:rPr lang="fr-CH" sz="2100" dirty="0"/>
              <a:t>Lausanne, </a:t>
            </a:r>
            <a:r>
              <a:rPr lang="fr-FR" sz="2100" dirty="0"/>
              <a:t>du mardi 18 au dimanche 23 novembre 2026</a:t>
            </a:r>
            <a:endParaRPr lang="fr-CH" sz="2100" dirty="0"/>
          </a:p>
        </p:txBody>
      </p:sp>
      <p:pic>
        <p:nvPicPr>
          <p:cNvPr id="2" name="Image 1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AA2ACF85-CF17-9E42-D538-0FF3F1A641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3" name="PlaceHolder 2">
            <a:extLst>
              <a:ext uri="{FF2B5EF4-FFF2-40B4-BE49-F238E27FC236}">
                <a16:creationId xmlns:a16="http://schemas.microsoft.com/office/drawing/2014/main" id="{C640C248-B3A2-E07B-0325-F68FA10BAD92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8DC3C2B-E352-E55B-CA1B-211D5F35D621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71344467"/>
      </p:ext>
    </p:extLst>
  </p:cSld>
  <p:clrMapOvr>
    <a:masterClrMapping/>
  </p:clrMapOvr>
  <p:transition>
    <p:blinds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D25BC4-ADA3-600E-6249-F01BA2352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081" y="0"/>
            <a:ext cx="8823838" cy="6073551"/>
          </a:xfrm>
          <a:prstGeom prst="rect">
            <a:avLst/>
          </a:prstGeom>
        </p:spPr>
      </p:pic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5FF9ECC1-27FE-F832-EE66-83ACD19CD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F87E4D9E-BC7D-9795-F7BB-7554002A0B88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4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F90E46C0-86FC-F5DC-823B-C509B332E7BE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66617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932EBF-7D9F-446B-233F-728874F61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-32657"/>
            <a:ext cx="9829800" cy="6139543"/>
          </a:xfrm>
          <a:prstGeom prst="rect">
            <a:avLst/>
          </a:prstGeom>
        </p:spPr>
      </p:pic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45D23C3-63B6-576D-404B-21D6035AB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DF345206-5F20-37BC-E761-34CD453AAFEE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4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390BC97B-0255-691C-BF38-CA16BCA5148F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943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7555-8E8C-89AB-623D-2CCE0A1ED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6AE6DFE2-2DB1-546C-19D5-E1E0604FFE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BD4B66D2-EEFC-8640-4A0A-EF9CFF4CB529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E5216A0F-0DE1-1CCC-8784-4663D071D65C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0C2510-F956-FDE6-EA9F-0F6DD5CA3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307" y="0"/>
            <a:ext cx="8799386" cy="622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276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298E1-7062-6161-077E-900E1AEC3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30694DDE-6175-0694-821B-5C4BC49E8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F1F9E9F0-3704-B359-2430-89E6729897FA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84F71517-ACCA-98BE-3BCD-93CC370F8587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70C94F0-BA0D-D27D-27BC-BBFFF0300A56}"/>
              </a:ext>
            </a:extLst>
          </p:cNvPr>
          <p:cNvSpPr txBox="1">
            <a:spLocks/>
          </p:cNvSpPr>
          <p:nvPr/>
        </p:nvSpPr>
        <p:spPr>
          <a:xfrm>
            <a:off x="465826" y="161754"/>
            <a:ext cx="8229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Raccordements 1 et 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119E344-78D6-25A4-2BDF-C7078E444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123" y="1396798"/>
            <a:ext cx="6049747" cy="196133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C480F2-B273-54EC-E1BA-DAE767D3E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4" y="1416516"/>
            <a:ext cx="5948460" cy="19373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ECBB3D6-0C46-21B5-E384-890070C99E24}"/>
              </a:ext>
            </a:extLst>
          </p:cNvPr>
          <p:cNvSpPr txBox="1"/>
          <p:nvPr/>
        </p:nvSpPr>
        <p:spPr>
          <a:xfrm>
            <a:off x="1889185" y="3821502"/>
            <a:ext cx="2441275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Objectif: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Certificat VG II, II, 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Apprentissage, EC, ECG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460EE65-0D3D-203E-4685-79B1EA0B6BD2}"/>
              </a:ext>
            </a:extLst>
          </p:cNvPr>
          <p:cNvSpPr txBox="1"/>
          <p:nvPr/>
        </p:nvSpPr>
        <p:spPr>
          <a:xfrm>
            <a:off x="7605623" y="3821502"/>
            <a:ext cx="2441275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Objectif: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Certificat VP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Ecole de maturité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013115-CC11-A0E4-955D-2503F60988E5}"/>
              </a:ext>
            </a:extLst>
          </p:cNvPr>
          <p:cNvSpPr txBox="1"/>
          <p:nvPr/>
        </p:nvSpPr>
        <p:spPr>
          <a:xfrm>
            <a:off x="6202392" y="5736566"/>
            <a:ext cx="46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Délai d’inscription fin janvier 2026</a:t>
            </a:r>
          </a:p>
        </p:txBody>
      </p:sp>
    </p:spTree>
    <p:extLst>
      <p:ext uri="{BB962C8B-B14F-4D97-AF65-F5344CB8AC3E}">
        <p14:creationId xmlns:p14="http://schemas.microsoft.com/office/powerpoint/2010/main" val="3921955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9FFFF-0CD0-93C3-A063-84FFAD24C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4D0475A1-85B5-034D-BFF7-E2D219D578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D20C03DE-71FC-5158-06B1-DEF8651D0AAB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E410BF95-D8FF-9380-5F68-241DC9FD19AC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6BADA652-025A-9703-C3F8-972CD2CEB3FD}"/>
              </a:ext>
            </a:extLst>
          </p:cNvPr>
          <p:cNvSpPr txBox="1">
            <a:spLocks/>
          </p:cNvSpPr>
          <p:nvPr/>
        </p:nvSpPr>
        <p:spPr>
          <a:xfrm>
            <a:off x="3119139" y="340198"/>
            <a:ext cx="5953722" cy="503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numCol="1" spc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-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Les </a:t>
            </a: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mesures</a:t>
            </a:r>
            <a:r>
              <a:rPr kumimoji="0" lang="fr-CH" sz="2400" b="1" i="0" u="none" strike="noStrike" kern="1200" cap="none" spc="-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de transition 1 (T1) </a:t>
            </a:r>
            <a:br>
              <a:rPr kumimoji="0" lang="de-CH" sz="2400" b="0" i="0" u="none" strike="noStrike" kern="1200" cap="none" spc="-1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</a:br>
            <a:endParaRPr kumimoji="0" lang="de-CH" sz="2400" b="0" i="0" u="none" strike="noStrike" kern="1200" cap="none" spc="-1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C3A233-644E-6AED-5716-6AA9F7DB0FCB}"/>
              </a:ext>
            </a:extLst>
          </p:cNvPr>
          <p:cNvSpPr/>
          <p:nvPr/>
        </p:nvSpPr>
        <p:spPr>
          <a:xfrm>
            <a:off x="570235" y="1059117"/>
            <a:ext cx="4902545" cy="3159199"/>
          </a:xfrm>
          <a:prstGeom prst="rect">
            <a:avLst/>
          </a:prstGeom>
          <a:solidFill>
            <a:srgbClr val="C00000">
              <a:alpha val="22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SEMO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Pratique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Pratique en ateliers : cuisine, informatique, mécanique, commerce, multimédia, peinture, bois,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Orientation</a:t>
            </a: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Stages en entreprises</a:t>
            </a: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Soutien actif à la recherche d’une place d’apprentissage</a:t>
            </a: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Appuis scolaires</a:t>
            </a:r>
            <a:endParaRPr kumimoji="0" lang="fr-CH" sz="1200" b="1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Français, maths</a:t>
            </a: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A7CDC21C-7036-AB26-8125-8FBD2FA4D182}"/>
              </a:ext>
            </a:extLst>
          </p:cNvPr>
          <p:cNvSpPr/>
          <p:nvPr/>
        </p:nvSpPr>
        <p:spPr>
          <a:xfrm>
            <a:off x="4617693" y="3570163"/>
            <a:ext cx="1204580" cy="1126837"/>
          </a:xfrm>
          <a:prstGeom prst="flowChartConnector">
            <a:avLst/>
          </a:prstGeom>
          <a:solidFill>
            <a:schemeClr val="bg1"/>
          </a:solidFill>
          <a:effectLst>
            <a:glow rad="127000">
              <a:schemeClr val="bg1"/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15-25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2F87AB1-416D-B4DF-C7E1-96869A081B83}"/>
              </a:ext>
            </a:extLst>
          </p:cNvPr>
          <p:cNvSpPr/>
          <p:nvPr/>
        </p:nvSpPr>
        <p:spPr>
          <a:xfrm>
            <a:off x="484910" y="4371920"/>
            <a:ext cx="4389015" cy="43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Le Semestre de motivation (SEMO) est une mesure de l’assurance-chômage</a:t>
            </a:r>
            <a:endParaRPr kumimoji="0" lang="de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6E74DA-6768-0DD7-E349-A9DF10ED35B2}"/>
              </a:ext>
            </a:extLst>
          </p:cNvPr>
          <p:cNvSpPr/>
          <p:nvPr/>
        </p:nvSpPr>
        <p:spPr>
          <a:xfrm>
            <a:off x="6283607" y="1059117"/>
            <a:ext cx="4758203" cy="3159198"/>
          </a:xfrm>
          <a:prstGeom prst="rect">
            <a:avLst/>
          </a:prstGeom>
          <a:solidFill>
            <a:srgbClr val="C00000">
              <a:alpha val="19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Ecole de la transition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Ebrima"/>
                <a:cs typeface="+mn-cs"/>
              </a:rPr>
              <a:t>Scolaire</a:t>
            </a:r>
            <a:endParaRPr kumimoji="0" lang="fr-CH" sz="1200" b="1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Ebrima"/>
                <a:cs typeface="+mn-cs"/>
              </a:rPr>
              <a:t>Branches fondamentales et appuis scolaires</a:t>
            </a: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Ebrima"/>
                <a:cs typeface="+mn-cs"/>
              </a:rPr>
              <a:t>Cours préprofessionnels</a:t>
            </a: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200" b="1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Ebrima"/>
                <a:cs typeface="+mn-cs"/>
              </a:rPr>
              <a:t>Orientation</a:t>
            </a:r>
            <a:endParaRPr kumimoji="0" lang="fr-CH" sz="1200" b="1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Ebrima"/>
                <a:cs typeface="+mn-cs"/>
              </a:rPr>
              <a:t>Stages en entreprise</a:t>
            </a: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r>
              <a:rPr kumimoji="0" lang="fr-CH" sz="12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icrosoft YaHei"/>
                <a:cs typeface="+mn-cs"/>
              </a:rPr>
              <a:t>Soutien actif à la recherche d’une place d’apprentissage</a:t>
            </a: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Tx/>
              <a:buNone/>
              <a:tabLst/>
              <a:defRPr/>
            </a:pP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Ebrim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Ebrima"/>
              <a:cs typeface="+mn-cs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/>
              <a:defRPr/>
            </a:pPr>
            <a:endParaRPr kumimoji="0" lang="fr-CH" sz="12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5BECB1C2-6046-8E65-67D8-2E9A607E3521}"/>
              </a:ext>
            </a:extLst>
          </p:cNvPr>
          <p:cNvSpPr/>
          <p:nvPr/>
        </p:nvSpPr>
        <p:spPr>
          <a:xfrm>
            <a:off x="10298564" y="3385126"/>
            <a:ext cx="1204580" cy="1126837"/>
          </a:xfrm>
          <a:prstGeom prst="flowChartConnector">
            <a:avLst/>
          </a:prstGeom>
          <a:solidFill>
            <a:schemeClr val="bg1"/>
          </a:solidFill>
          <a:effectLst>
            <a:glow rad="127000">
              <a:schemeClr val="bg1"/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15-18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08B671-7837-FEAB-4CE6-A5B913B4E31E}"/>
              </a:ext>
            </a:extLst>
          </p:cNvPr>
          <p:cNvSpPr txBox="1"/>
          <p:nvPr/>
        </p:nvSpPr>
        <p:spPr>
          <a:xfrm>
            <a:off x="3119139" y="4895858"/>
            <a:ext cx="6590126" cy="1111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Demande d’admission en fin d’année scolaire (lettre aux parents fin d’année scolaire)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Stages et recherches de place d’apprentissage </a:t>
            </a:r>
            <a:r>
              <a:rPr kumimoji="0" lang="fr-CH" sz="14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obligatoires</a:t>
            </a: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CH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L’admission dépend du nombre de places disponibles, de la motivation de l’élève et de ses besoins</a:t>
            </a:r>
          </a:p>
        </p:txBody>
      </p:sp>
    </p:spTree>
    <p:extLst>
      <p:ext uri="{BB962C8B-B14F-4D97-AF65-F5344CB8AC3E}">
        <p14:creationId xmlns:p14="http://schemas.microsoft.com/office/powerpoint/2010/main" val="20476945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BF44-2340-002A-E26B-49DDE1BC6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F781AD6-D3A1-C746-534B-8EEBB6C880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A85E8F27-79DE-4BC9-0AE3-24BA99CC71B7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6B3E7907-6245-8560-4F73-144E83330CC9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D65A7F-FEB4-C6DD-2A67-9DD4F813893B}"/>
              </a:ext>
            </a:extLst>
          </p:cNvPr>
          <p:cNvSpPr txBox="1">
            <a:spLocks/>
          </p:cNvSpPr>
          <p:nvPr/>
        </p:nvSpPr>
        <p:spPr>
          <a:xfrm>
            <a:off x="1844055" y="24934"/>
            <a:ext cx="8229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S’informer sur </a:t>
            </a: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  <a:hlinkClick r:id="rId4"/>
              </a:rPr>
              <a:t>www.orientation.ch</a:t>
            </a: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et sur </a:t>
            </a: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  <a:hlinkClick r:id="rId5"/>
              </a:rPr>
              <a:t>www.vd.ch/orientation</a:t>
            </a:r>
            <a:endParaRPr kumimoji="0" lang="fr-CH" sz="3200" b="0" i="0" u="none" strike="noStrike" kern="1200" cap="none" spc="0" normalizeH="0" baseline="0" noProof="0" dirty="0">
              <a:ln>
                <a:noFill/>
              </a:ln>
              <a:solidFill>
                <a:srgbClr val="4EA72E">
                  <a:lumMod val="75000"/>
                </a:srgbClr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3200" b="0" i="0" u="none" strike="noStrike" kern="1200" cap="none" spc="0" normalizeH="0" baseline="0" noProof="0" dirty="0">
              <a:ln>
                <a:noFill/>
              </a:ln>
              <a:solidFill>
                <a:srgbClr val="4EA72E">
                  <a:lumMod val="75000"/>
                </a:srgbClr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DA31E6-62A7-A7DC-DEFF-3C0D97543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2003" y="1015534"/>
            <a:ext cx="7353704" cy="515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42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F7062-4E4B-9D3F-37DB-A1AEA2B44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A1E1C742-78B1-FE74-04F8-E81E1686B4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B1A61E09-3A77-55FC-C844-CFA9F5D6EC6A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DÉPARTEMENT DE L’ENSEIGNEMENT ET DE LA FORMATION PROFESSIONNELLE</a:t>
            </a:r>
            <a:endParaRPr kumimoji="0" lang="fr-CH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hlinkClick r:id="rId3"/>
            </a:endParaRPr>
          </a:p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A62C1F6D-840A-796B-ED80-8887C525873B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marR="0" lvl="0" indent="-343080" algn="ctr" defTabSz="914400" rtl="0" eaLnBrk="1" fontAlgn="auto" latinLnBrk="0" hangingPunct="1">
              <a:lnSpc>
                <a:spcPct val="14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fr-FR" sz="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OFFICE CANTONAL D’ORIENTATION SCOLAIRE ET PROFESSIONNELLE</a:t>
            </a:r>
            <a:endParaRPr kumimoji="0" lang="de-CH" sz="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DEC43B-DA49-BA7F-AC8F-82C0B42F84B9}"/>
              </a:ext>
            </a:extLst>
          </p:cNvPr>
          <p:cNvSpPr txBox="1"/>
          <p:nvPr/>
        </p:nvSpPr>
        <p:spPr>
          <a:xfrm>
            <a:off x="1778636" y="124918"/>
            <a:ext cx="960148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Permanences des conseillères à </a:t>
            </a:r>
            <a:r>
              <a:rPr kumimoji="0" lang="fr-C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Kratzer</a:t>
            </a: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0.24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Marielle </a:t>
            </a: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Chatelan</a:t>
            </a:r>
            <a:endParaRPr kumimoji="0" lang="fr-C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Présente mercredi				11VG1  Mme Knezevic</a:t>
            </a:r>
            <a:endParaRPr kumimoji="0" lang="fr-C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Marielle.chatelan@vd.ch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11VG/5 M. Pecoraro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	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Jessica Davis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Présente lundi et jeudi matin		11VG2  Mme Ravaz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5"/>
              </a:rPr>
              <a:t>jessica.davis@vd.ch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11VG4  M. Pasche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dirty="0">
                <a:solidFill>
                  <a:prstClr val="black"/>
                </a:solidFill>
                <a:latin typeface="Aptos" panose="02110004020202020204"/>
              </a:rPr>
              <a:t>					11VG/6 Mme Bälliger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	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Juliane Panzeri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Présente mardi jusqu’à 15h et  jeudi		12CERT M. Clavel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6"/>
              </a:rPr>
              <a:t>juliane.panzeri@vd.ch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 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11VG</a:t>
            </a:r>
            <a:r>
              <a:rPr lang="fr-CH" dirty="0">
                <a:solidFill>
                  <a:prstClr val="black"/>
                </a:solidFill>
                <a:latin typeface="Aptos" panose="02110004020202020204"/>
              </a:rPr>
              <a:t>3</a:t>
            </a: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Mme Genç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</a:t>
            </a: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Parents bienvenus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Office d’orientation et centre de documentation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Rue du Verger 10 à Vevey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Téléphone : 021 557 14 70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473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E9A21C-A08D-4D6D-B819-4E3BEE82B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Réunions de classe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214F25-628B-41B7-9A7B-2A15CCE11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517" y="2060574"/>
            <a:ext cx="9903883" cy="3683733"/>
          </a:xfrm>
        </p:spPr>
        <p:txBody>
          <a:bodyPr/>
          <a:lstStyle/>
          <a:p>
            <a:r>
              <a:rPr lang="fr-CH" dirty="0"/>
              <a:t>11VG/1		KRA.1.09</a:t>
            </a:r>
            <a:r>
              <a:rPr lang="fr-CH" dirty="0">
                <a:sym typeface="Wingdings" panose="05000000000000000000" pitchFamily="2" charset="2"/>
              </a:rPr>
              <a:t>	Mme Knezevic</a:t>
            </a:r>
            <a:endParaRPr lang="fr-CH" dirty="0"/>
          </a:p>
          <a:p>
            <a:r>
              <a:rPr lang="fr-CH" dirty="0"/>
              <a:t>11VG/2		KRA.1.15</a:t>
            </a:r>
            <a:r>
              <a:rPr lang="fr-CH" dirty="0">
                <a:sym typeface="Wingdings" panose="05000000000000000000" pitchFamily="2" charset="2"/>
              </a:rPr>
              <a:t>	Mme Ravaz</a:t>
            </a:r>
            <a:endParaRPr lang="fr-CH" dirty="0"/>
          </a:p>
          <a:p>
            <a:r>
              <a:rPr lang="fr-CH" dirty="0"/>
              <a:t>11VG/3		KRA.2.01</a:t>
            </a:r>
            <a:r>
              <a:rPr lang="fr-CH" dirty="0">
                <a:sym typeface="Wingdings" panose="05000000000000000000" pitchFamily="2" charset="2"/>
              </a:rPr>
              <a:t>	Mme Genç</a:t>
            </a:r>
            <a:endParaRPr lang="fr-CH" dirty="0"/>
          </a:p>
          <a:p>
            <a:r>
              <a:rPr lang="fr-CH" dirty="0"/>
              <a:t>11VG/4		KRA.1.13</a:t>
            </a:r>
            <a:r>
              <a:rPr lang="fr-CH" dirty="0">
                <a:sym typeface="Wingdings" panose="05000000000000000000" pitchFamily="2" charset="2"/>
              </a:rPr>
              <a:t>	M. Pasche</a:t>
            </a:r>
            <a:endParaRPr lang="fr-CH" dirty="0"/>
          </a:p>
          <a:p>
            <a:r>
              <a:rPr lang="fr-CH" dirty="0"/>
              <a:t>11VG/5		KRA.3.16</a:t>
            </a:r>
            <a:r>
              <a:rPr kumimoji="0" lang="fr-CH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  <a:sym typeface="Wingdings" panose="05000000000000000000" pitchFamily="2" charset="2"/>
              </a:rPr>
              <a:t>	M. Pecoraro</a:t>
            </a:r>
            <a:endParaRPr lang="fr-CH" sz="2200" dirty="0"/>
          </a:p>
          <a:p>
            <a:r>
              <a:rPr lang="fr-CH" dirty="0"/>
              <a:t>11VG/6		KRA.2.17	Mme Bälliger</a:t>
            </a:r>
          </a:p>
          <a:p>
            <a:r>
              <a:rPr lang="fr-CH" dirty="0"/>
              <a:t>12</a:t>
            </a:r>
            <a:r>
              <a:rPr lang="fr-CH" baseline="30000" dirty="0"/>
              <a:t>e</a:t>
            </a:r>
            <a:r>
              <a:rPr lang="fr-CH" dirty="0"/>
              <a:t>			ANC.2.03	M. Clavel</a:t>
            </a:r>
          </a:p>
        </p:txBody>
      </p:sp>
    </p:spTree>
    <p:extLst>
      <p:ext uri="{BB962C8B-B14F-4D97-AF65-F5344CB8AC3E}">
        <p14:creationId xmlns:p14="http://schemas.microsoft.com/office/powerpoint/2010/main" val="2723355833"/>
      </p:ext>
    </p:extLst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Thème1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résentation DOP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Présentation D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hème1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résentation DOP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Présentation D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dele-presentation">
  <a:themeElements>
    <a:clrScheme name="modele-servi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-servic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e-servi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Modèle Education sexuel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2A151837-B269-4D8B-A72D-EBF8C02F3E6B}" vid="{D4409490-070F-4382-9355-16621F4FEB3B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1_modele-presentation">
  <a:themeElements>
    <a:clrScheme name="modele-servi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-servic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e-servi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4672041B68804AB21871728F466A81" ma:contentTypeVersion="2" ma:contentTypeDescription="Crée un document." ma:contentTypeScope="" ma:versionID="a798f488d1d43a3b8a19463a382995f2">
  <xsd:schema xmlns:xsd="http://www.w3.org/2001/XMLSchema" xmlns:xs="http://www.w3.org/2001/XMLSchema" xmlns:p="http://schemas.microsoft.com/office/2006/metadata/properties" xmlns:ns2="0a1598d9-a8bc-439e-bef0-7f3e9feb629d" targetNamespace="http://schemas.microsoft.com/office/2006/metadata/properties" ma:root="true" ma:fieldsID="8947f4e26539885e3ab5502b0054cdb0" ns2:_="">
    <xsd:import namespace="0a1598d9-a8bc-439e-bef0-7f3e9feb62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598d9-a8bc-439e-bef0-7f3e9feb62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5B8848-0983-4CCB-9ED7-B2C80F8DEA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277E1A7-CF77-43A2-A669-C2033DCDFAAF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0a1598d9-a8bc-439e-bef0-7f3e9feb629d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386CED4-96D0-4EE5-B039-9AABD03A1895}">
  <ds:schemaRefs>
    <ds:schemaRef ds:uri="0a1598d9-a8bc-439e-bef0-7f3e9feb62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2473</TotalTime>
  <Words>1999</Words>
  <Application>Microsoft Office PowerPoint</Application>
  <PresentationFormat>Grand écran</PresentationFormat>
  <Paragraphs>417</Paragraphs>
  <Slides>30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51" baseType="lpstr">
      <vt:lpstr>ＭＳ Ｐゴシック</vt:lpstr>
      <vt:lpstr>Aptos</vt:lpstr>
      <vt:lpstr>Aptos Display</vt:lpstr>
      <vt:lpstr>Arial</vt:lpstr>
      <vt:lpstr>Arial Narrow</vt:lpstr>
      <vt:lpstr>Calibri</vt:lpstr>
      <vt:lpstr>Calibri Light</vt:lpstr>
      <vt:lpstr>Times</vt:lpstr>
      <vt:lpstr>Webdings</vt:lpstr>
      <vt:lpstr>Wingdings</vt:lpstr>
      <vt:lpstr>Thème1</vt:lpstr>
      <vt:lpstr>2_Thème1</vt:lpstr>
      <vt:lpstr>modele-presentation</vt:lpstr>
      <vt:lpstr>Conception personnalisée</vt:lpstr>
      <vt:lpstr>1_Conception personnalisée</vt:lpstr>
      <vt:lpstr>Modèle par défaut</vt:lpstr>
      <vt:lpstr>Modèle Education sexuelle</vt:lpstr>
      <vt:lpstr>Thème Office</vt:lpstr>
      <vt:lpstr>1_modele-presentation</vt:lpstr>
      <vt:lpstr>1_Thème Office</vt:lpstr>
      <vt:lpstr>Image</vt:lpstr>
      <vt:lpstr>Etablissement Primaire et  secondaire de Vevey   Soirée d’informations  11VG et 12e   Collège du Clos, le 3 septembre 2026  </vt:lpstr>
      <vt:lpstr>Ordre du jour</vt:lpstr>
      <vt:lpstr>Calendrier de l’année scolaire</vt:lpstr>
      <vt:lpstr>Dates importantes pour la suite du parcours de formation</vt:lpstr>
      <vt:lpstr>Examen de certificat – 11VG et 12e</vt:lpstr>
      <vt:lpstr>Conditions de certification en VG et 12e</vt:lpstr>
      <vt:lpstr>Conditions de certification en VG et 12e</vt:lpstr>
      <vt:lpstr>11VG Que faire en cas d’échec?</vt:lpstr>
      <vt:lpstr>Présentation des examens</vt:lpstr>
      <vt:lpstr>Examen ECRIT de français (juin 2027)</vt:lpstr>
      <vt:lpstr>Examen ORAL de français (juin 2027)</vt:lpstr>
      <vt:lpstr>Examen de français (juin 2027)</vt:lpstr>
      <vt:lpstr>Examen d’allemand 2027</vt:lpstr>
      <vt:lpstr>Examen d’anglais 2027</vt:lpstr>
      <vt:lpstr>Présentation PowerPoint</vt:lpstr>
      <vt:lpstr>Soirée d’information aux parents</vt:lpstr>
      <vt:lpstr>Présentation PowerPoint</vt:lpstr>
      <vt:lpstr>Présentation PowerPoint</vt:lpstr>
      <vt:lpstr>Présentation PowerPoint</vt:lpstr>
      <vt:lpstr>Présentation PowerPoint</vt:lpstr>
      <vt:lpstr>Après l’apprentissage…</vt:lpstr>
      <vt:lpstr>Portes ouvertes et séances d’information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Réunions de classe</vt:lpstr>
    </vt:vector>
  </TitlesOfParts>
  <Company>Etat de Vaud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zennrh</dc:creator>
  <cp:lastModifiedBy>Sailley Bénédicte</cp:lastModifiedBy>
  <cp:revision>165</cp:revision>
  <cp:lastPrinted>2024-08-28T13:21:30Z</cp:lastPrinted>
  <dcterms:created xsi:type="dcterms:W3CDTF">2014-12-10T14:41:50Z</dcterms:created>
  <dcterms:modified xsi:type="dcterms:W3CDTF">2026-09-03T17:08:57Z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0x010100554672041B68804AB21871728F466A81</vt:lpwstr>
  </property>
</Properties>
</file>