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6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6" r:id="rId5"/>
    <p:sldMasterId id="2147483720" r:id="rId6"/>
    <p:sldMasterId id="2147483794" r:id="rId7"/>
    <p:sldMasterId id="2147483768" r:id="rId8"/>
    <p:sldMasterId id="2147483781" r:id="rId9"/>
    <p:sldMasterId id="2147483806" r:id="rId10"/>
  </p:sldMasterIdLst>
  <p:notesMasterIdLst>
    <p:notesMasterId r:id="rId41"/>
  </p:notesMasterIdLst>
  <p:handoutMasterIdLst>
    <p:handoutMasterId r:id="rId42"/>
  </p:handoutMasterIdLst>
  <p:sldIdLst>
    <p:sldId id="312" r:id="rId11"/>
    <p:sldId id="455" r:id="rId12"/>
    <p:sldId id="256" r:id="rId13"/>
    <p:sldId id="964" r:id="rId14"/>
    <p:sldId id="258" r:id="rId15"/>
    <p:sldId id="259" r:id="rId16"/>
    <p:sldId id="260" r:id="rId17"/>
    <p:sldId id="965" r:id="rId18"/>
    <p:sldId id="269" r:id="rId19"/>
    <p:sldId id="264" r:id="rId20"/>
    <p:sldId id="967" r:id="rId21"/>
    <p:sldId id="267" r:id="rId22"/>
    <p:sldId id="268" r:id="rId23"/>
    <p:sldId id="266" r:id="rId24"/>
    <p:sldId id="477" r:id="rId25"/>
    <p:sldId id="261" r:id="rId26"/>
    <p:sldId id="263" r:id="rId27"/>
    <p:sldId id="478" r:id="rId28"/>
    <p:sldId id="391" r:id="rId29"/>
    <p:sldId id="481" r:id="rId30"/>
    <p:sldId id="483" r:id="rId31"/>
    <p:sldId id="484" r:id="rId32"/>
    <p:sldId id="468" r:id="rId33"/>
    <p:sldId id="479" r:id="rId34"/>
    <p:sldId id="480" r:id="rId35"/>
    <p:sldId id="377" r:id="rId36"/>
    <p:sldId id="396" r:id="rId37"/>
    <p:sldId id="456" r:id="rId38"/>
    <p:sldId id="482" r:id="rId39"/>
    <p:sldId id="470" r:id="rId4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AB100863-4E86-4DF1-9774-1CC77EFC2B0A}">
          <p14:sldIdLst>
            <p14:sldId id="312"/>
            <p14:sldId id="455"/>
            <p14:sldId id="256"/>
            <p14:sldId id="964"/>
            <p14:sldId id="258"/>
            <p14:sldId id="259"/>
            <p14:sldId id="260"/>
            <p14:sldId id="965"/>
            <p14:sldId id="269"/>
            <p14:sldId id="264"/>
            <p14:sldId id="967"/>
            <p14:sldId id="267"/>
            <p14:sldId id="268"/>
            <p14:sldId id="266"/>
            <p14:sldId id="477"/>
            <p14:sldId id="261"/>
            <p14:sldId id="263"/>
            <p14:sldId id="478"/>
            <p14:sldId id="391"/>
            <p14:sldId id="481"/>
            <p14:sldId id="483"/>
            <p14:sldId id="484"/>
            <p14:sldId id="468"/>
            <p14:sldId id="479"/>
            <p14:sldId id="480"/>
            <p14:sldId id="377"/>
            <p14:sldId id="396"/>
            <p14:sldId id="456"/>
            <p14:sldId id="482"/>
            <p14:sldId id="4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ller Bénédicte" initials="RB" lastIdx="1" clrIdx="0">
    <p:extLst>
      <p:ext uri="{19B8F6BF-5375-455C-9EA6-DF929625EA0E}">
        <p15:presenceInfo xmlns:p15="http://schemas.microsoft.com/office/powerpoint/2012/main" userId="S::l5j5b2@vd.ch::1f842caf-ace0-4543-a40d-59dad91761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357" autoAdjust="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401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976E0F-0701-4E97-9863-6D2870B0F94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8B44F314-772B-448E-A73D-1EE70B2FADAA}">
      <dgm:prSet/>
      <dgm:spPr/>
      <dgm:t>
        <a:bodyPr/>
        <a:lstStyle/>
        <a:p>
          <a:pPr marR="0" algn="ctr" rtl="0"/>
          <a:endParaRPr lang="fr-CH" b="1" baseline="0" dirty="0">
            <a:latin typeface="Calibri"/>
          </a:endParaRPr>
        </a:p>
        <a:p>
          <a:pPr marR="0" algn="ctr" rtl="0"/>
          <a:r>
            <a:rPr lang="fr-CH" b="1" baseline="0" dirty="0">
              <a:latin typeface="Calibri"/>
            </a:rPr>
            <a:t>Directrice EPS Vevey</a:t>
          </a:r>
        </a:p>
        <a:p>
          <a:pPr marR="0" algn="ctr" rtl="0"/>
          <a:r>
            <a:rPr lang="fr-CH" b="1" baseline="0" dirty="0">
              <a:latin typeface="Calibri"/>
            </a:rPr>
            <a:t>Bénédicte Sailley</a:t>
          </a:r>
        </a:p>
        <a:p>
          <a:pPr marR="0" algn="ctr" rtl="0"/>
          <a:endParaRPr lang="fr-CH" dirty="0"/>
        </a:p>
      </dgm:t>
    </dgm:pt>
    <dgm:pt modelId="{ECA08241-059C-42B2-9CF2-A99BA03F7D94}" type="parTrans" cxnId="{6A0C2867-4FD1-4A56-B96D-9097C90E5D0D}">
      <dgm:prSet/>
      <dgm:spPr/>
      <dgm:t>
        <a:bodyPr/>
        <a:lstStyle/>
        <a:p>
          <a:endParaRPr lang="fr-CH"/>
        </a:p>
      </dgm:t>
    </dgm:pt>
    <dgm:pt modelId="{EEC04BDF-B5B3-4873-834E-77A38BA87409}" type="sibTrans" cxnId="{6A0C2867-4FD1-4A56-B96D-9097C90E5D0D}">
      <dgm:prSet/>
      <dgm:spPr/>
      <dgm:t>
        <a:bodyPr/>
        <a:lstStyle/>
        <a:p>
          <a:endParaRPr lang="fr-CH"/>
        </a:p>
      </dgm:t>
    </dgm:pt>
    <dgm:pt modelId="{1FB68A52-6055-460D-9C06-591F71D53586}">
      <dgm:prSet/>
      <dgm:spPr/>
      <dgm:t>
        <a:bodyPr/>
        <a:lstStyle/>
        <a:p>
          <a:pPr marR="0" algn="ctr" rtl="0">
            <a:lnSpc>
              <a:spcPct val="100000"/>
            </a:lnSpc>
            <a:spcAft>
              <a:spcPts val="0"/>
            </a:spcAft>
          </a:pPr>
          <a:r>
            <a:rPr lang="fr-CH" b="1" baseline="0" dirty="0">
              <a:latin typeface="Calibri"/>
            </a:rPr>
            <a:t>Secteur administratif, pédagogique</a:t>
          </a:r>
          <a:endParaRPr lang="fr-CH" b="1" baseline="0" dirty="0">
            <a:latin typeface="Times New Roman"/>
          </a:endParaRPr>
        </a:p>
        <a:p>
          <a:pPr algn="ctr" rtl="0">
            <a:lnSpc>
              <a:spcPct val="100000"/>
            </a:lnSpc>
            <a:spcAft>
              <a:spcPts val="0"/>
            </a:spcAft>
          </a:pPr>
          <a:r>
            <a:rPr lang="fr-CH" b="1" baseline="0" dirty="0">
              <a:latin typeface="Calibri"/>
            </a:rPr>
            <a:t>et éducatif</a:t>
          </a:r>
          <a:endParaRPr lang="fr-CH" b="1" dirty="0"/>
        </a:p>
      </dgm:t>
    </dgm:pt>
    <dgm:pt modelId="{FC6ACEB2-B46A-4DAA-A0A6-66ED32332503}" type="parTrans" cxnId="{A949B7A5-9014-476C-B23D-B7A335EB173D}">
      <dgm:prSet/>
      <dgm:spPr/>
      <dgm:t>
        <a:bodyPr/>
        <a:lstStyle/>
        <a:p>
          <a:endParaRPr lang="fr-CH"/>
        </a:p>
      </dgm:t>
    </dgm:pt>
    <dgm:pt modelId="{C0F370B3-70D2-4C8E-A0AD-38B2D2445146}" type="sibTrans" cxnId="{A949B7A5-9014-476C-B23D-B7A335EB173D}">
      <dgm:prSet/>
      <dgm:spPr/>
      <dgm:t>
        <a:bodyPr/>
        <a:lstStyle/>
        <a:p>
          <a:endParaRPr lang="fr-CH"/>
        </a:p>
      </dgm:t>
    </dgm:pt>
    <dgm:pt modelId="{69B66D5D-61E7-4034-813D-E04073BF7A72}">
      <dgm:prSet custT="1"/>
      <dgm:spPr/>
      <dgm:t>
        <a:bodyPr/>
        <a:lstStyle/>
        <a:p>
          <a:pPr marR="0" algn="ctr" rtl="0"/>
          <a:r>
            <a:rPr lang="fr-CH" sz="2100" b="1" baseline="0" dirty="0">
              <a:latin typeface="Calibri"/>
            </a:rPr>
            <a:t>Béatrice Toumi</a:t>
          </a:r>
        </a:p>
        <a:p>
          <a:pPr marR="0" algn="ctr" rtl="0"/>
          <a:r>
            <a:rPr lang="fr-CH" sz="2100" b="1" baseline="0" dirty="0">
              <a:latin typeface="Calibri"/>
            </a:rPr>
            <a:t>Christian Baud</a:t>
          </a:r>
        </a:p>
        <a:p>
          <a:pPr marR="0" algn="ctr" rtl="0"/>
          <a:r>
            <a:rPr lang="fr-CH" sz="2100" b="1" baseline="0" dirty="0">
              <a:latin typeface="Calibri"/>
            </a:rPr>
            <a:t>Laurence Moriggi</a:t>
          </a:r>
        </a:p>
        <a:p>
          <a:pPr marR="0" algn="ctr" rtl="0"/>
          <a:r>
            <a:rPr lang="fr-CH" sz="2100" b="1" baseline="0" dirty="0">
              <a:solidFill>
                <a:schemeClr val="tx1"/>
              </a:solidFill>
              <a:latin typeface="Calibri"/>
            </a:rPr>
            <a:t>Stéphane Vizio, 7P-8P</a:t>
          </a:r>
          <a:endParaRPr lang="fr-CH" sz="2100" b="1" dirty="0">
            <a:solidFill>
              <a:schemeClr val="tx1"/>
            </a:solidFill>
          </a:endParaRPr>
        </a:p>
      </dgm:t>
    </dgm:pt>
    <dgm:pt modelId="{62105B9B-7D3C-4F5A-BE4B-E5D771C60234}" type="parTrans" cxnId="{81827545-2A79-4232-89E1-1DBB89F0CBBB}">
      <dgm:prSet/>
      <dgm:spPr/>
      <dgm:t>
        <a:bodyPr/>
        <a:lstStyle/>
        <a:p>
          <a:endParaRPr lang="fr-CH"/>
        </a:p>
      </dgm:t>
    </dgm:pt>
    <dgm:pt modelId="{BFAD9596-4330-4A31-8606-F7B811698CBF}" type="sibTrans" cxnId="{81827545-2A79-4232-89E1-1DBB89F0CBBB}">
      <dgm:prSet/>
      <dgm:spPr/>
      <dgm:t>
        <a:bodyPr/>
        <a:lstStyle/>
        <a:p>
          <a:endParaRPr lang="fr-CH"/>
        </a:p>
      </dgm:t>
    </dgm:pt>
    <dgm:pt modelId="{C3E5E8A4-F12D-434F-9A1B-6D14B741D546}">
      <dgm:prSet/>
      <dgm:spPr/>
      <dgm:t>
        <a:bodyPr/>
        <a:lstStyle/>
        <a:p>
          <a:pPr marR="0" algn="ctr" rtl="0"/>
          <a:r>
            <a:rPr lang="fr-CH" b="1" baseline="0" dirty="0">
              <a:latin typeface="Calibri"/>
            </a:rPr>
            <a:t>Secteur pédagogie spécialisée</a:t>
          </a:r>
          <a:endParaRPr lang="fr-CH" b="1" dirty="0"/>
        </a:p>
      </dgm:t>
    </dgm:pt>
    <dgm:pt modelId="{0256C24F-0225-45C5-951B-7104C94B776A}" type="parTrans" cxnId="{C35C6407-13D1-43CA-9E40-56046BB8436F}">
      <dgm:prSet/>
      <dgm:spPr/>
      <dgm:t>
        <a:bodyPr/>
        <a:lstStyle/>
        <a:p>
          <a:endParaRPr lang="fr-CH"/>
        </a:p>
      </dgm:t>
    </dgm:pt>
    <dgm:pt modelId="{F2C4520C-338D-4ED6-81A5-8938319CB147}" type="sibTrans" cxnId="{C35C6407-13D1-43CA-9E40-56046BB8436F}">
      <dgm:prSet/>
      <dgm:spPr/>
      <dgm:t>
        <a:bodyPr/>
        <a:lstStyle/>
        <a:p>
          <a:endParaRPr lang="fr-CH"/>
        </a:p>
      </dgm:t>
    </dgm:pt>
    <dgm:pt modelId="{F41AD794-932C-4E4B-9D56-74973BD91177}">
      <dgm:prSet custT="1"/>
      <dgm:spPr/>
      <dgm:t>
        <a:bodyPr/>
        <a:lstStyle/>
        <a:p>
          <a:pPr marR="0" algn="ctr" rtl="0"/>
          <a:r>
            <a:rPr lang="fr-CH" sz="2000" b="1" baseline="0" dirty="0">
              <a:solidFill>
                <a:schemeClr val="tx1"/>
              </a:solidFill>
              <a:latin typeface="Calibri"/>
            </a:rPr>
            <a:t>Stéphane Vizio</a:t>
          </a:r>
        </a:p>
      </dgm:t>
    </dgm:pt>
    <dgm:pt modelId="{0FBB8C09-7213-48D8-A2DA-8E402CAFD747}" type="parTrans" cxnId="{4743651B-4697-45E6-8A5E-412B0CF25DCA}">
      <dgm:prSet/>
      <dgm:spPr/>
      <dgm:t>
        <a:bodyPr/>
        <a:lstStyle/>
        <a:p>
          <a:endParaRPr lang="fr-CH"/>
        </a:p>
      </dgm:t>
    </dgm:pt>
    <dgm:pt modelId="{B3D8E6BA-3ABB-406B-B6FB-D7D337EAC068}" type="sibTrans" cxnId="{4743651B-4697-45E6-8A5E-412B0CF25DCA}">
      <dgm:prSet/>
      <dgm:spPr/>
      <dgm:t>
        <a:bodyPr/>
        <a:lstStyle/>
        <a:p>
          <a:endParaRPr lang="fr-CH"/>
        </a:p>
      </dgm:t>
    </dgm:pt>
    <dgm:pt modelId="{CA3D027D-D3C5-48D8-8779-26592A5007AF}" type="pres">
      <dgm:prSet presAssocID="{7E976E0F-0701-4E97-9863-6D2870B0F94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062FA7D3-C510-431B-95DC-4E270EC180E1}" type="pres">
      <dgm:prSet presAssocID="{8B44F314-772B-448E-A73D-1EE70B2FADAA}" presName="hierRoot1" presStyleCnt="0">
        <dgm:presLayoutVars>
          <dgm:hierBranch/>
        </dgm:presLayoutVars>
      </dgm:prSet>
      <dgm:spPr/>
    </dgm:pt>
    <dgm:pt modelId="{33C5FE11-DAF3-4A16-96FE-267EA44B026E}" type="pres">
      <dgm:prSet presAssocID="{8B44F314-772B-448E-A73D-1EE70B2FADAA}" presName="rootComposite1" presStyleCnt="0"/>
      <dgm:spPr/>
    </dgm:pt>
    <dgm:pt modelId="{10E88588-A297-4A5D-AAC9-7C71CC80FCB1}" type="pres">
      <dgm:prSet presAssocID="{8B44F314-772B-448E-A73D-1EE70B2FADAA}" presName="rootText1" presStyleLbl="node0" presStyleIdx="0" presStyleCnt="1">
        <dgm:presLayoutVars>
          <dgm:chPref val="3"/>
        </dgm:presLayoutVars>
      </dgm:prSet>
      <dgm:spPr/>
    </dgm:pt>
    <dgm:pt modelId="{33199DE2-F09E-41A6-9066-59C0D71421BF}" type="pres">
      <dgm:prSet presAssocID="{8B44F314-772B-448E-A73D-1EE70B2FADAA}" presName="rootConnector1" presStyleLbl="node1" presStyleIdx="0" presStyleCnt="0"/>
      <dgm:spPr/>
    </dgm:pt>
    <dgm:pt modelId="{F175B9B8-5B51-44B1-986C-BB0AE7D49D30}" type="pres">
      <dgm:prSet presAssocID="{8B44F314-772B-448E-A73D-1EE70B2FADAA}" presName="hierChild2" presStyleCnt="0"/>
      <dgm:spPr/>
    </dgm:pt>
    <dgm:pt modelId="{D3AD4D7B-F715-4C81-A5E7-703C6BCB82E7}" type="pres">
      <dgm:prSet presAssocID="{FC6ACEB2-B46A-4DAA-A0A6-66ED32332503}" presName="Name35" presStyleLbl="parChTrans1D2" presStyleIdx="0" presStyleCnt="2"/>
      <dgm:spPr/>
    </dgm:pt>
    <dgm:pt modelId="{E8DC0600-47F6-427C-AC51-C0A239F3B514}" type="pres">
      <dgm:prSet presAssocID="{1FB68A52-6055-460D-9C06-591F71D53586}" presName="hierRoot2" presStyleCnt="0">
        <dgm:presLayoutVars>
          <dgm:hierBranch/>
        </dgm:presLayoutVars>
      </dgm:prSet>
      <dgm:spPr/>
    </dgm:pt>
    <dgm:pt modelId="{CAFA7CBB-5AB6-4ADB-9526-227484CEA31A}" type="pres">
      <dgm:prSet presAssocID="{1FB68A52-6055-460D-9C06-591F71D53586}" presName="rootComposite" presStyleCnt="0"/>
      <dgm:spPr/>
    </dgm:pt>
    <dgm:pt modelId="{554290B8-C373-4087-BDFC-28D8F46C10C6}" type="pres">
      <dgm:prSet presAssocID="{1FB68A52-6055-460D-9C06-591F71D53586}" presName="rootText" presStyleLbl="node2" presStyleIdx="0" presStyleCnt="2">
        <dgm:presLayoutVars>
          <dgm:chPref val="3"/>
        </dgm:presLayoutVars>
      </dgm:prSet>
      <dgm:spPr/>
    </dgm:pt>
    <dgm:pt modelId="{AC2F4235-6A6E-4E35-A79C-A03E37B7D1CF}" type="pres">
      <dgm:prSet presAssocID="{1FB68A52-6055-460D-9C06-591F71D53586}" presName="rootConnector" presStyleLbl="node2" presStyleIdx="0" presStyleCnt="2"/>
      <dgm:spPr/>
    </dgm:pt>
    <dgm:pt modelId="{FA9B52CE-C26F-4216-B671-7D17FD58891D}" type="pres">
      <dgm:prSet presAssocID="{1FB68A52-6055-460D-9C06-591F71D53586}" presName="hierChild4" presStyleCnt="0"/>
      <dgm:spPr/>
    </dgm:pt>
    <dgm:pt modelId="{726B7721-AA72-472F-A12E-747ADA794F14}" type="pres">
      <dgm:prSet presAssocID="{62105B9B-7D3C-4F5A-BE4B-E5D771C60234}" presName="Name35" presStyleLbl="parChTrans1D3" presStyleIdx="0" presStyleCnt="2"/>
      <dgm:spPr/>
    </dgm:pt>
    <dgm:pt modelId="{372100A6-84D8-4575-B2BE-344A9A80B270}" type="pres">
      <dgm:prSet presAssocID="{69B66D5D-61E7-4034-813D-E04073BF7A72}" presName="hierRoot2" presStyleCnt="0">
        <dgm:presLayoutVars>
          <dgm:hierBranch val="r"/>
        </dgm:presLayoutVars>
      </dgm:prSet>
      <dgm:spPr/>
    </dgm:pt>
    <dgm:pt modelId="{E4E3384A-5A4F-4F41-A41A-7AE1937D534E}" type="pres">
      <dgm:prSet presAssocID="{69B66D5D-61E7-4034-813D-E04073BF7A72}" presName="rootComposite" presStyleCnt="0"/>
      <dgm:spPr/>
    </dgm:pt>
    <dgm:pt modelId="{0EFABDF9-5681-4CE4-B1B6-E7BB68910D67}" type="pres">
      <dgm:prSet presAssocID="{69B66D5D-61E7-4034-813D-E04073BF7A72}" presName="rootText" presStyleLbl="node3" presStyleIdx="0" presStyleCnt="2" custScaleY="139678" custLinFactNeighborX="1005" custLinFactNeighborY="1853">
        <dgm:presLayoutVars>
          <dgm:chPref val="3"/>
        </dgm:presLayoutVars>
      </dgm:prSet>
      <dgm:spPr/>
    </dgm:pt>
    <dgm:pt modelId="{1DEF093F-2A26-4D6B-888C-0061D67C7DCA}" type="pres">
      <dgm:prSet presAssocID="{69B66D5D-61E7-4034-813D-E04073BF7A72}" presName="rootConnector" presStyleLbl="node3" presStyleIdx="0" presStyleCnt="2"/>
      <dgm:spPr/>
    </dgm:pt>
    <dgm:pt modelId="{97C6389F-C415-447C-8226-350EBC4B016B}" type="pres">
      <dgm:prSet presAssocID="{69B66D5D-61E7-4034-813D-E04073BF7A72}" presName="hierChild4" presStyleCnt="0"/>
      <dgm:spPr/>
    </dgm:pt>
    <dgm:pt modelId="{51E76AB3-5CE4-4DF4-9C7E-837E7A0733E8}" type="pres">
      <dgm:prSet presAssocID="{69B66D5D-61E7-4034-813D-E04073BF7A72}" presName="hierChild5" presStyleCnt="0"/>
      <dgm:spPr/>
    </dgm:pt>
    <dgm:pt modelId="{601ED564-66E3-4BCB-8E42-B981C8814A60}" type="pres">
      <dgm:prSet presAssocID="{1FB68A52-6055-460D-9C06-591F71D53586}" presName="hierChild5" presStyleCnt="0"/>
      <dgm:spPr/>
    </dgm:pt>
    <dgm:pt modelId="{6E6F7FAB-7246-4D73-A939-92BE83EBD839}" type="pres">
      <dgm:prSet presAssocID="{0256C24F-0225-45C5-951B-7104C94B776A}" presName="Name35" presStyleLbl="parChTrans1D2" presStyleIdx="1" presStyleCnt="2"/>
      <dgm:spPr/>
    </dgm:pt>
    <dgm:pt modelId="{970B8B46-1305-4208-969A-A06F055E3E5A}" type="pres">
      <dgm:prSet presAssocID="{C3E5E8A4-F12D-434F-9A1B-6D14B741D546}" presName="hierRoot2" presStyleCnt="0">
        <dgm:presLayoutVars>
          <dgm:hierBranch/>
        </dgm:presLayoutVars>
      </dgm:prSet>
      <dgm:spPr/>
    </dgm:pt>
    <dgm:pt modelId="{5B1F66D0-9F13-42EA-8178-2B80585DC74C}" type="pres">
      <dgm:prSet presAssocID="{C3E5E8A4-F12D-434F-9A1B-6D14B741D546}" presName="rootComposite" presStyleCnt="0"/>
      <dgm:spPr/>
    </dgm:pt>
    <dgm:pt modelId="{A97C80D0-9D30-4743-A5E9-23F3947C5D4E}" type="pres">
      <dgm:prSet presAssocID="{C3E5E8A4-F12D-434F-9A1B-6D14B741D546}" presName="rootText" presStyleLbl="node2" presStyleIdx="1" presStyleCnt="2">
        <dgm:presLayoutVars>
          <dgm:chPref val="3"/>
        </dgm:presLayoutVars>
      </dgm:prSet>
      <dgm:spPr/>
    </dgm:pt>
    <dgm:pt modelId="{D52DE82C-4FF7-4F7D-8ED4-E07C358296FE}" type="pres">
      <dgm:prSet presAssocID="{C3E5E8A4-F12D-434F-9A1B-6D14B741D546}" presName="rootConnector" presStyleLbl="node2" presStyleIdx="1" presStyleCnt="2"/>
      <dgm:spPr/>
    </dgm:pt>
    <dgm:pt modelId="{CF1913E2-F606-4833-A67F-237EC943B0C6}" type="pres">
      <dgm:prSet presAssocID="{C3E5E8A4-F12D-434F-9A1B-6D14B741D546}" presName="hierChild4" presStyleCnt="0"/>
      <dgm:spPr/>
    </dgm:pt>
    <dgm:pt modelId="{2352720F-6C99-453A-8698-EA6CFA6E4CC8}" type="pres">
      <dgm:prSet presAssocID="{0FBB8C09-7213-48D8-A2DA-8E402CAFD747}" presName="Name35" presStyleLbl="parChTrans1D3" presStyleIdx="1" presStyleCnt="2"/>
      <dgm:spPr/>
    </dgm:pt>
    <dgm:pt modelId="{024D9FC7-E409-45D4-84B7-50848F1E9E41}" type="pres">
      <dgm:prSet presAssocID="{F41AD794-932C-4E4B-9D56-74973BD91177}" presName="hierRoot2" presStyleCnt="0">
        <dgm:presLayoutVars>
          <dgm:hierBranch val="r"/>
        </dgm:presLayoutVars>
      </dgm:prSet>
      <dgm:spPr/>
    </dgm:pt>
    <dgm:pt modelId="{47012FDE-961E-4FCA-891C-ADC5ABF6E5C0}" type="pres">
      <dgm:prSet presAssocID="{F41AD794-932C-4E4B-9D56-74973BD91177}" presName="rootComposite" presStyleCnt="0"/>
      <dgm:spPr/>
    </dgm:pt>
    <dgm:pt modelId="{BE92DC31-AE6E-4C18-BAE4-C3A3D09A7AA5}" type="pres">
      <dgm:prSet presAssocID="{F41AD794-932C-4E4B-9D56-74973BD91177}" presName="rootText" presStyleLbl="node3" presStyleIdx="1" presStyleCnt="2" custScaleY="47620">
        <dgm:presLayoutVars>
          <dgm:chPref val="3"/>
        </dgm:presLayoutVars>
      </dgm:prSet>
      <dgm:spPr/>
    </dgm:pt>
    <dgm:pt modelId="{D2520513-04CA-4BC6-826D-88DB75E8598D}" type="pres">
      <dgm:prSet presAssocID="{F41AD794-932C-4E4B-9D56-74973BD91177}" presName="rootConnector" presStyleLbl="node3" presStyleIdx="1" presStyleCnt="2"/>
      <dgm:spPr/>
    </dgm:pt>
    <dgm:pt modelId="{C69DA93B-03F5-41C5-A8D3-E44B328097BC}" type="pres">
      <dgm:prSet presAssocID="{F41AD794-932C-4E4B-9D56-74973BD91177}" presName="hierChild4" presStyleCnt="0"/>
      <dgm:spPr/>
    </dgm:pt>
    <dgm:pt modelId="{3E123598-B7CF-48B7-AC2D-D6D3351F3ECD}" type="pres">
      <dgm:prSet presAssocID="{F41AD794-932C-4E4B-9D56-74973BD91177}" presName="hierChild5" presStyleCnt="0"/>
      <dgm:spPr/>
    </dgm:pt>
    <dgm:pt modelId="{77369938-9104-4E47-96AC-BDAB90448D33}" type="pres">
      <dgm:prSet presAssocID="{C3E5E8A4-F12D-434F-9A1B-6D14B741D546}" presName="hierChild5" presStyleCnt="0"/>
      <dgm:spPr/>
    </dgm:pt>
    <dgm:pt modelId="{D0FFB2F2-7E68-4A8B-8B1E-563BB72AF9BB}" type="pres">
      <dgm:prSet presAssocID="{8B44F314-772B-448E-A73D-1EE70B2FADAA}" presName="hierChild3" presStyleCnt="0"/>
      <dgm:spPr/>
    </dgm:pt>
  </dgm:ptLst>
  <dgm:cxnLst>
    <dgm:cxn modelId="{C35C6407-13D1-43CA-9E40-56046BB8436F}" srcId="{8B44F314-772B-448E-A73D-1EE70B2FADAA}" destId="{C3E5E8A4-F12D-434F-9A1B-6D14B741D546}" srcOrd="1" destOrd="0" parTransId="{0256C24F-0225-45C5-951B-7104C94B776A}" sibTransId="{F2C4520C-338D-4ED6-81A5-8938319CB147}"/>
    <dgm:cxn modelId="{AFCB4309-2575-4A2D-8E86-FD684CE5292B}" type="presOf" srcId="{0FBB8C09-7213-48D8-A2DA-8E402CAFD747}" destId="{2352720F-6C99-453A-8698-EA6CFA6E4CC8}" srcOrd="0" destOrd="0" presId="urn:microsoft.com/office/officeart/2005/8/layout/orgChart1"/>
    <dgm:cxn modelId="{4743651B-4697-45E6-8A5E-412B0CF25DCA}" srcId="{C3E5E8A4-F12D-434F-9A1B-6D14B741D546}" destId="{F41AD794-932C-4E4B-9D56-74973BD91177}" srcOrd="0" destOrd="0" parTransId="{0FBB8C09-7213-48D8-A2DA-8E402CAFD747}" sibTransId="{B3D8E6BA-3ABB-406B-B6FB-D7D337EAC068}"/>
    <dgm:cxn modelId="{F4C73E1E-C3C5-4E5E-9256-E14AB9C10235}" type="presOf" srcId="{C3E5E8A4-F12D-434F-9A1B-6D14B741D546}" destId="{A97C80D0-9D30-4743-A5E9-23F3947C5D4E}" srcOrd="0" destOrd="0" presId="urn:microsoft.com/office/officeart/2005/8/layout/orgChart1"/>
    <dgm:cxn modelId="{330C7B5C-9282-4FF7-A50B-8AFDE778C4E7}" type="presOf" srcId="{F41AD794-932C-4E4B-9D56-74973BD91177}" destId="{BE92DC31-AE6E-4C18-BAE4-C3A3D09A7AA5}" srcOrd="0" destOrd="0" presId="urn:microsoft.com/office/officeart/2005/8/layout/orgChart1"/>
    <dgm:cxn modelId="{5C69A341-DD3F-4668-9802-C8EDA1F47840}" type="presOf" srcId="{8B44F314-772B-448E-A73D-1EE70B2FADAA}" destId="{10E88588-A297-4A5D-AAC9-7C71CC80FCB1}" srcOrd="0" destOrd="0" presId="urn:microsoft.com/office/officeart/2005/8/layout/orgChart1"/>
    <dgm:cxn modelId="{F5FBB064-45C2-4F93-9E24-8E45FA5A36F7}" type="presOf" srcId="{FC6ACEB2-B46A-4DAA-A0A6-66ED32332503}" destId="{D3AD4D7B-F715-4C81-A5E7-703C6BCB82E7}" srcOrd="0" destOrd="0" presId="urn:microsoft.com/office/officeart/2005/8/layout/orgChart1"/>
    <dgm:cxn modelId="{81827545-2A79-4232-89E1-1DBB89F0CBBB}" srcId="{1FB68A52-6055-460D-9C06-591F71D53586}" destId="{69B66D5D-61E7-4034-813D-E04073BF7A72}" srcOrd="0" destOrd="0" parTransId="{62105B9B-7D3C-4F5A-BE4B-E5D771C60234}" sibTransId="{BFAD9596-4330-4A31-8606-F7B811698CBF}"/>
    <dgm:cxn modelId="{6A0C2867-4FD1-4A56-B96D-9097C90E5D0D}" srcId="{7E976E0F-0701-4E97-9863-6D2870B0F946}" destId="{8B44F314-772B-448E-A73D-1EE70B2FADAA}" srcOrd="0" destOrd="0" parTransId="{ECA08241-059C-42B2-9CF2-A99BA03F7D94}" sibTransId="{EEC04BDF-B5B3-4873-834E-77A38BA87409}"/>
    <dgm:cxn modelId="{57964B68-17B8-45FE-88E3-D1E7482E7E59}" type="presOf" srcId="{1FB68A52-6055-460D-9C06-591F71D53586}" destId="{554290B8-C373-4087-BDFC-28D8F46C10C6}" srcOrd="0" destOrd="0" presId="urn:microsoft.com/office/officeart/2005/8/layout/orgChart1"/>
    <dgm:cxn modelId="{EE94326E-A8D8-42E5-8750-C42F88E41E16}" type="presOf" srcId="{69B66D5D-61E7-4034-813D-E04073BF7A72}" destId="{0EFABDF9-5681-4CE4-B1B6-E7BB68910D67}" srcOrd="0" destOrd="0" presId="urn:microsoft.com/office/officeart/2005/8/layout/orgChart1"/>
    <dgm:cxn modelId="{E8410B6F-0282-4451-8789-88CACECE58D7}" type="presOf" srcId="{1FB68A52-6055-460D-9C06-591F71D53586}" destId="{AC2F4235-6A6E-4E35-A79C-A03E37B7D1CF}" srcOrd="1" destOrd="0" presId="urn:microsoft.com/office/officeart/2005/8/layout/orgChart1"/>
    <dgm:cxn modelId="{89706DA5-A76A-4F9E-B52B-A2A54AF485F2}" type="presOf" srcId="{7E976E0F-0701-4E97-9863-6D2870B0F946}" destId="{CA3D027D-D3C5-48D8-8779-26592A5007AF}" srcOrd="0" destOrd="0" presId="urn:microsoft.com/office/officeart/2005/8/layout/orgChart1"/>
    <dgm:cxn modelId="{A949B7A5-9014-476C-B23D-B7A335EB173D}" srcId="{8B44F314-772B-448E-A73D-1EE70B2FADAA}" destId="{1FB68A52-6055-460D-9C06-591F71D53586}" srcOrd="0" destOrd="0" parTransId="{FC6ACEB2-B46A-4DAA-A0A6-66ED32332503}" sibTransId="{C0F370B3-70D2-4C8E-A0AD-38B2D2445146}"/>
    <dgm:cxn modelId="{B91D12C4-F424-4CBD-B51A-57CB34949FF1}" type="presOf" srcId="{F41AD794-932C-4E4B-9D56-74973BD91177}" destId="{D2520513-04CA-4BC6-826D-88DB75E8598D}" srcOrd="1" destOrd="0" presId="urn:microsoft.com/office/officeart/2005/8/layout/orgChart1"/>
    <dgm:cxn modelId="{18AFE4D3-DBCB-4CD7-9AF1-A6B3A16A8733}" type="presOf" srcId="{8B44F314-772B-448E-A73D-1EE70B2FADAA}" destId="{33199DE2-F09E-41A6-9066-59C0D71421BF}" srcOrd="1" destOrd="0" presId="urn:microsoft.com/office/officeart/2005/8/layout/orgChart1"/>
    <dgm:cxn modelId="{CB3C24DB-CD39-4373-9AFA-2505C6B66718}" type="presOf" srcId="{69B66D5D-61E7-4034-813D-E04073BF7A72}" destId="{1DEF093F-2A26-4D6B-888C-0061D67C7DCA}" srcOrd="1" destOrd="0" presId="urn:microsoft.com/office/officeart/2005/8/layout/orgChart1"/>
    <dgm:cxn modelId="{BD5457EB-E13B-4CF2-96E9-54357E45BB73}" type="presOf" srcId="{62105B9B-7D3C-4F5A-BE4B-E5D771C60234}" destId="{726B7721-AA72-472F-A12E-747ADA794F14}" srcOrd="0" destOrd="0" presId="urn:microsoft.com/office/officeart/2005/8/layout/orgChart1"/>
    <dgm:cxn modelId="{698DC0EE-6517-484A-8449-3C8E2367F60B}" type="presOf" srcId="{0256C24F-0225-45C5-951B-7104C94B776A}" destId="{6E6F7FAB-7246-4D73-A939-92BE83EBD839}" srcOrd="0" destOrd="0" presId="urn:microsoft.com/office/officeart/2005/8/layout/orgChart1"/>
    <dgm:cxn modelId="{537B7BF5-FD88-4F76-A09D-6B8017EE64F5}" type="presOf" srcId="{C3E5E8A4-F12D-434F-9A1B-6D14B741D546}" destId="{D52DE82C-4FF7-4F7D-8ED4-E07C358296FE}" srcOrd="1" destOrd="0" presId="urn:microsoft.com/office/officeart/2005/8/layout/orgChart1"/>
    <dgm:cxn modelId="{41A05AEE-92BF-4104-B323-DCA09562A93E}" type="presParOf" srcId="{CA3D027D-D3C5-48D8-8779-26592A5007AF}" destId="{062FA7D3-C510-431B-95DC-4E270EC180E1}" srcOrd="0" destOrd="0" presId="urn:microsoft.com/office/officeart/2005/8/layout/orgChart1"/>
    <dgm:cxn modelId="{FA06CE08-2BDA-4043-AD8B-F9A58889FB52}" type="presParOf" srcId="{062FA7D3-C510-431B-95DC-4E270EC180E1}" destId="{33C5FE11-DAF3-4A16-96FE-267EA44B026E}" srcOrd="0" destOrd="0" presId="urn:microsoft.com/office/officeart/2005/8/layout/orgChart1"/>
    <dgm:cxn modelId="{7095515A-8DC9-419D-A748-64F1FFDCA5E2}" type="presParOf" srcId="{33C5FE11-DAF3-4A16-96FE-267EA44B026E}" destId="{10E88588-A297-4A5D-AAC9-7C71CC80FCB1}" srcOrd="0" destOrd="0" presId="urn:microsoft.com/office/officeart/2005/8/layout/orgChart1"/>
    <dgm:cxn modelId="{F44C748A-C39F-4665-9410-53BA10174AE7}" type="presParOf" srcId="{33C5FE11-DAF3-4A16-96FE-267EA44B026E}" destId="{33199DE2-F09E-41A6-9066-59C0D71421BF}" srcOrd="1" destOrd="0" presId="urn:microsoft.com/office/officeart/2005/8/layout/orgChart1"/>
    <dgm:cxn modelId="{5A6EBE31-04AE-4967-8044-8ACA9C42B3F9}" type="presParOf" srcId="{062FA7D3-C510-431B-95DC-4E270EC180E1}" destId="{F175B9B8-5B51-44B1-986C-BB0AE7D49D30}" srcOrd="1" destOrd="0" presId="urn:microsoft.com/office/officeart/2005/8/layout/orgChart1"/>
    <dgm:cxn modelId="{7B0CC9E3-C087-4104-B738-B472EDA0E324}" type="presParOf" srcId="{F175B9B8-5B51-44B1-986C-BB0AE7D49D30}" destId="{D3AD4D7B-F715-4C81-A5E7-703C6BCB82E7}" srcOrd="0" destOrd="0" presId="urn:microsoft.com/office/officeart/2005/8/layout/orgChart1"/>
    <dgm:cxn modelId="{6D5741E1-3936-4461-8D7F-258D70473417}" type="presParOf" srcId="{F175B9B8-5B51-44B1-986C-BB0AE7D49D30}" destId="{E8DC0600-47F6-427C-AC51-C0A239F3B514}" srcOrd="1" destOrd="0" presId="urn:microsoft.com/office/officeart/2005/8/layout/orgChart1"/>
    <dgm:cxn modelId="{509B5F76-E049-486A-B604-97A306CD7E07}" type="presParOf" srcId="{E8DC0600-47F6-427C-AC51-C0A239F3B514}" destId="{CAFA7CBB-5AB6-4ADB-9526-227484CEA31A}" srcOrd="0" destOrd="0" presId="urn:microsoft.com/office/officeart/2005/8/layout/orgChart1"/>
    <dgm:cxn modelId="{463EFA09-F3CA-4D79-8B03-E3B4A35341FA}" type="presParOf" srcId="{CAFA7CBB-5AB6-4ADB-9526-227484CEA31A}" destId="{554290B8-C373-4087-BDFC-28D8F46C10C6}" srcOrd="0" destOrd="0" presId="urn:microsoft.com/office/officeart/2005/8/layout/orgChart1"/>
    <dgm:cxn modelId="{6ECD4004-2B94-490C-B391-262D8C04FFAB}" type="presParOf" srcId="{CAFA7CBB-5AB6-4ADB-9526-227484CEA31A}" destId="{AC2F4235-6A6E-4E35-A79C-A03E37B7D1CF}" srcOrd="1" destOrd="0" presId="urn:microsoft.com/office/officeart/2005/8/layout/orgChart1"/>
    <dgm:cxn modelId="{1C277633-088F-4948-B883-7B998033CC16}" type="presParOf" srcId="{E8DC0600-47F6-427C-AC51-C0A239F3B514}" destId="{FA9B52CE-C26F-4216-B671-7D17FD58891D}" srcOrd="1" destOrd="0" presId="urn:microsoft.com/office/officeart/2005/8/layout/orgChart1"/>
    <dgm:cxn modelId="{09F81A26-C159-4C39-A45C-1B3A6EFB5992}" type="presParOf" srcId="{FA9B52CE-C26F-4216-B671-7D17FD58891D}" destId="{726B7721-AA72-472F-A12E-747ADA794F14}" srcOrd="0" destOrd="0" presId="urn:microsoft.com/office/officeart/2005/8/layout/orgChart1"/>
    <dgm:cxn modelId="{778D051F-671E-4653-A259-A6311B9F3B9B}" type="presParOf" srcId="{FA9B52CE-C26F-4216-B671-7D17FD58891D}" destId="{372100A6-84D8-4575-B2BE-344A9A80B270}" srcOrd="1" destOrd="0" presId="urn:microsoft.com/office/officeart/2005/8/layout/orgChart1"/>
    <dgm:cxn modelId="{EC4942D2-A783-4097-953D-818E32D2BCA6}" type="presParOf" srcId="{372100A6-84D8-4575-B2BE-344A9A80B270}" destId="{E4E3384A-5A4F-4F41-A41A-7AE1937D534E}" srcOrd="0" destOrd="0" presId="urn:microsoft.com/office/officeart/2005/8/layout/orgChart1"/>
    <dgm:cxn modelId="{2EE60267-FD86-426A-90D4-F4EAB3F6B606}" type="presParOf" srcId="{E4E3384A-5A4F-4F41-A41A-7AE1937D534E}" destId="{0EFABDF9-5681-4CE4-B1B6-E7BB68910D67}" srcOrd="0" destOrd="0" presId="urn:microsoft.com/office/officeart/2005/8/layout/orgChart1"/>
    <dgm:cxn modelId="{87BFA950-7C93-435A-BD22-88AB36C68257}" type="presParOf" srcId="{E4E3384A-5A4F-4F41-A41A-7AE1937D534E}" destId="{1DEF093F-2A26-4D6B-888C-0061D67C7DCA}" srcOrd="1" destOrd="0" presId="urn:microsoft.com/office/officeart/2005/8/layout/orgChart1"/>
    <dgm:cxn modelId="{8068F077-16CA-4243-BC9A-C6A43907ECE6}" type="presParOf" srcId="{372100A6-84D8-4575-B2BE-344A9A80B270}" destId="{97C6389F-C415-447C-8226-350EBC4B016B}" srcOrd="1" destOrd="0" presId="urn:microsoft.com/office/officeart/2005/8/layout/orgChart1"/>
    <dgm:cxn modelId="{33D64BC9-44C4-467E-8304-7EA0B6AE28D0}" type="presParOf" srcId="{372100A6-84D8-4575-B2BE-344A9A80B270}" destId="{51E76AB3-5CE4-4DF4-9C7E-837E7A0733E8}" srcOrd="2" destOrd="0" presId="urn:microsoft.com/office/officeart/2005/8/layout/orgChart1"/>
    <dgm:cxn modelId="{8ED85DCC-56F5-458C-AB8A-988E1DE1B1AE}" type="presParOf" srcId="{E8DC0600-47F6-427C-AC51-C0A239F3B514}" destId="{601ED564-66E3-4BCB-8E42-B981C8814A60}" srcOrd="2" destOrd="0" presId="urn:microsoft.com/office/officeart/2005/8/layout/orgChart1"/>
    <dgm:cxn modelId="{88991D03-786B-4F92-BAF9-908B430BA89B}" type="presParOf" srcId="{F175B9B8-5B51-44B1-986C-BB0AE7D49D30}" destId="{6E6F7FAB-7246-4D73-A939-92BE83EBD839}" srcOrd="2" destOrd="0" presId="urn:microsoft.com/office/officeart/2005/8/layout/orgChart1"/>
    <dgm:cxn modelId="{86ED73F8-431E-481E-BDB1-4F4263E46465}" type="presParOf" srcId="{F175B9B8-5B51-44B1-986C-BB0AE7D49D30}" destId="{970B8B46-1305-4208-969A-A06F055E3E5A}" srcOrd="3" destOrd="0" presId="urn:microsoft.com/office/officeart/2005/8/layout/orgChart1"/>
    <dgm:cxn modelId="{4A88DD67-3B76-4C08-8253-D66AE6918768}" type="presParOf" srcId="{970B8B46-1305-4208-969A-A06F055E3E5A}" destId="{5B1F66D0-9F13-42EA-8178-2B80585DC74C}" srcOrd="0" destOrd="0" presId="urn:microsoft.com/office/officeart/2005/8/layout/orgChart1"/>
    <dgm:cxn modelId="{644BD53F-F1BF-4AA7-B40B-5FC92514A778}" type="presParOf" srcId="{5B1F66D0-9F13-42EA-8178-2B80585DC74C}" destId="{A97C80D0-9D30-4743-A5E9-23F3947C5D4E}" srcOrd="0" destOrd="0" presId="urn:microsoft.com/office/officeart/2005/8/layout/orgChart1"/>
    <dgm:cxn modelId="{FB81DC3D-FD84-4F8E-80CD-104FF9AC56CF}" type="presParOf" srcId="{5B1F66D0-9F13-42EA-8178-2B80585DC74C}" destId="{D52DE82C-4FF7-4F7D-8ED4-E07C358296FE}" srcOrd="1" destOrd="0" presId="urn:microsoft.com/office/officeart/2005/8/layout/orgChart1"/>
    <dgm:cxn modelId="{AF189FD1-18EC-40BA-97F3-5651A190DF06}" type="presParOf" srcId="{970B8B46-1305-4208-969A-A06F055E3E5A}" destId="{CF1913E2-F606-4833-A67F-237EC943B0C6}" srcOrd="1" destOrd="0" presId="urn:microsoft.com/office/officeart/2005/8/layout/orgChart1"/>
    <dgm:cxn modelId="{A5704D56-EBB7-4162-B9E1-616E9EF1A2C5}" type="presParOf" srcId="{CF1913E2-F606-4833-A67F-237EC943B0C6}" destId="{2352720F-6C99-453A-8698-EA6CFA6E4CC8}" srcOrd="0" destOrd="0" presId="urn:microsoft.com/office/officeart/2005/8/layout/orgChart1"/>
    <dgm:cxn modelId="{EE93AD28-056D-452E-9FBB-E62B9C767AF8}" type="presParOf" srcId="{CF1913E2-F606-4833-A67F-237EC943B0C6}" destId="{024D9FC7-E409-45D4-84B7-50848F1E9E41}" srcOrd="1" destOrd="0" presId="urn:microsoft.com/office/officeart/2005/8/layout/orgChart1"/>
    <dgm:cxn modelId="{C7242BA5-9596-4614-ADB6-9ED02755CA40}" type="presParOf" srcId="{024D9FC7-E409-45D4-84B7-50848F1E9E41}" destId="{47012FDE-961E-4FCA-891C-ADC5ABF6E5C0}" srcOrd="0" destOrd="0" presId="urn:microsoft.com/office/officeart/2005/8/layout/orgChart1"/>
    <dgm:cxn modelId="{C9E3D6E8-9884-4295-886B-405053165F12}" type="presParOf" srcId="{47012FDE-961E-4FCA-891C-ADC5ABF6E5C0}" destId="{BE92DC31-AE6E-4C18-BAE4-C3A3D09A7AA5}" srcOrd="0" destOrd="0" presId="urn:microsoft.com/office/officeart/2005/8/layout/orgChart1"/>
    <dgm:cxn modelId="{2DB70DD7-C120-4C36-852D-EAC0037A126C}" type="presParOf" srcId="{47012FDE-961E-4FCA-891C-ADC5ABF6E5C0}" destId="{D2520513-04CA-4BC6-826D-88DB75E8598D}" srcOrd="1" destOrd="0" presId="urn:microsoft.com/office/officeart/2005/8/layout/orgChart1"/>
    <dgm:cxn modelId="{99845F93-9D29-4848-8402-833EB53E085E}" type="presParOf" srcId="{024D9FC7-E409-45D4-84B7-50848F1E9E41}" destId="{C69DA93B-03F5-41C5-A8D3-E44B328097BC}" srcOrd="1" destOrd="0" presId="urn:microsoft.com/office/officeart/2005/8/layout/orgChart1"/>
    <dgm:cxn modelId="{4E136091-9C57-486E-9DCB-6AECBE997376}" type="presParOf" srcId="{024D9FC7-E409-45D4-84B7-50848F1E9E41}" destId="{3E123598-B7CF-48B7-AC2D-D6D3351F3ECD}" srcOrd="2" destOrd="0" presId="urn:microsoft.com/office/officeart/2005/8/layout/orgChart1"/>
    <dgm:cxn modelId="{8FE1B7AB-ABF2-4CE2-8CBB-0819240DB398}" type="presParOf" srcId="{970B8B46-1305-4208-969A-A06F055E3E5A}" destId="{77369938-9104-4E47-96AC-BDAB90448D33}" srcOrd="2" destOrd="0" presId="urn:microsoft.com/office/officeart/2005/8/layout/orgChart1"/>
    <dgm:cxn modelId="{9C0E930F-C360-46F0-84D5-7A84E34DFF66}" type="presParOf" srcId="{062FA7D3-C510-431B-95DC-4E270EC180E1}" destId="{D0FFB2F2-7E68-4A8B-8B1E-563BB72AF9BB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2720F-6C99-453A-8698-EA6CFA6E4CC8}">
      <dsp:nvSpPr>
        <dsp:cNvPr id="0" name=""/>
        <dsp:cNvSpPr/>
      </dsp:nvSpPr>
      <dsp:spPr>
        <a:xfrm>
          <a:off x="5216871" y="3038895"/>
          <a:ext cx="91440" cy="5269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2696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6F7FAB-7246-4D73-A939-92BE83EBD839}">
      <dsp:nvSpPr>
        <dsp:cNvPr id="0" name=""/>
        <dsp:cNvSpPr/>
      </dsp:nvSpPr>
      <dsp:spPr>
        <a:xfrm>
          <a:off x="3744415" y="1257235"/>
          <a:ext cx="1518175" cy="526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484"/>
              </a:lnTo>
              <a:lnTo>
                <a:pt x="1518175" y="263484"/>
              </a:lnTo>
              <a:lnTo>
                <a:pt x="1518175" y="5269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6B7721-AA72-472F-A12E-747ADA794F14}">
      <dsp:nvSpPr>
        <dsp:cNvPr id="0" name=""/>
        <dsp:cNvSpPr/>
      </dsp:nvSpPr>
      <dsp:spPr>
        <a:xfrm>
          <a:off x="2180520" y="3038895"/>
          <a:ext cx="91440" cy="52951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6030"/>
              </a:lnTo>
              <a:lnTo>
                <a:pt x="70939" y="266030"/>
              </a:lnTo>
              <a:lnTo>
                <a:pt x="70939" y="5295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AD4D7B-F715-4C81-A5E7-703C6BCB82E7}">
      <dsp:nvSpPr>
        <dsp:cNvPr id="0" name=""/>
        <dsp:cNvSpPr/>
      </dsp:nvSpPr>
      <dsp:spPr>
        <a:xfrm>
          <a:off x="2226240" y="1257235"/>
          <a:ext cx="1518175" cy="526969"/>
        </a:xfrm>
        <a:custGeom>
          <a:avLst/>
          <a:gdLst/>
          <a:ahLst/>
          <a:cxnLst/>
          <a:rect l="0" t="0" r="0" b="0"/>
          <a:pathLst>
            <a:path>
              <a:moveTo>
                <a:pt x="1518175" y="0"/>
              </a:moveTo>
              <a:lnTo>
                <a:pt x="1518175" y="263484"/>
              </a:lnTo>
              <a:lnTo>
                <a:pt x="0" y="263484"/>
              </a:lnTo>
              <a:lnTo>
                <a:pt x="0" y="5269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E88588-A297-4A5D-AAC9-7C71CC80FCB1}">
      <dsp:nvSpPr>
        <dsp:cNvPr id="0" name=""/>
        <dsp:cNvSpPr/>
      </dsp:nvSpPr>
      <dsp:spPr>
        <a:xfrm>
          <a:off x="2489725" y="2545"/>
          <a:ext cx="2509380" cy="1254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700" b="1" kern="1200" baseline="0" dirty="0">
            <a:latin typeface="Calibri"/>
          </a:endParaRPr>
        </a:p>
        <a:p>
          <a:pPr marL="0" marR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700" b="1" kern="1200" baseline="0" dirty="0">
              <a:latin typeface="Calibri"/>
            </a:rPr>
            <a:t>Directrice EPS Vevey</a:t>
          </a:r>
        </a:p>
        <a:p>
          <a:pPr marL="0" marR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700" b="1" kern="1200" baseline="0" dirty="0">
              <a:latin typeface="Calibri"/>
            </a:rPr>
            <a:t>Bénédicte Sailley</a:t>
          </a:r>
        </a:p>
        <a:p>
          <a:pPr marL="0" marR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700" kern="1200" dirty="0"/>
        </a:p>
      </dsp:txBody>
      <dsp:txXfrm>
        <a:off x="2489725" y="2545"/>
        <a:ext cx="2509380" cy="1254690"/>
      </dsp:txXfrm>
    </dsp:sp>
    <dsp:sp modelId="{554290B8-C373-4087-BDFC-28D8F46C10C6}">
      <dsp:nvSpPr>
        <dsp:cNvPr id="0" name=""/>
        <dsp:cNvSpPr/>
      </dsp:nvSpPr>
      <dsp:spPr>
        <a:xfrm>
          <a:off x="971550" y="1784205"/>
          <a:ext cx="2509380" cy="1254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700" b="1" kern="1200" baseline="0" dirty="0">
              <a:latin typeface="Calibri"/>
            </a:rPr>
            <a:t>Secteur administratif, pédagogique</a:t>
          </a:r>
          <a:endParaRPr lang="fr-CH" sz="1700" b="1" kern="1200" baseline="0" dirty="0">
            <a:latin typeface="Times New Roman"/>
          </a:endParaRPr>
        </a:p>
        <a:p>
          <a:pPr marL="0" lvl="0" indent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700" b="1" kern="1200" baseline="0" dirty="0">
              <a:latin typeface="Calibri"/>
            </a:rPr>
            <a:t>et éducatif</a:t>
          </a:r>
          <a:endParaRPr lang="fr-CH" sz="1700" b="1" kern="1200" dirty="0"/>
        </a:p>
      </dsp:txBody>
      <dsp:txXfrm>
        <a:off x="971550" y="1784205"/>
        <a:ext cx="2509380" cy="1254690"/>
      </dsp:txXfrm>
    </dsp:sp>
    <dsp:sp modelId="{0EFABDF9-5681-4CE4-B1B6-E7BB68910D67}">
      <dsp:nvSpPr>
        <dsp:cNvPr id="0" name=""/>
        <dsp:cNvSpPr/>
      </dsp:nvSpPr>
      <dsp:spPr>
        <a:xfrm>
          <a:off x="996769" y="3568410"/>
          <a:ext cx="2509380" cy="17525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marR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100" b="1" kern="1200" baseline="0" dirty="0">
              <a:latin typeface="Calibri"/>
            </a:rPr>
            <a:t>Béatrice Toumi</a:t>
          </a:r>
        </a:p>
        <a:p>
          <a:pPr marL="0" marR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100" b="1" kern="1200" baseline="0" dirty="0">
              <a:latin typeface="Calibri"/>
            </a:rPr>
            <a:t>Christian Baud</a:t>
          </a:r>
        </a:p>
        <a:p>
          <a:pPr marL="0" marR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100" b="1" kern="1200" baseline="0" dirty="0">
              <a:latin typeface="Calibri"/>
            </a:rPr>
            <a:t>Laurence Moriggi</a:t>
          </a:r>
        </a:p>
        <a:p>
          <a:pPr marL="0" marR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100" b="1" kern="1200" baseline="0" dirty="0">
              <a:solidFill>
                <a:schemeClr val="tx1"/>
              </a:solidFill>
              <a:latin typeface="Calibri"/>
            </a:rPr>
            <a:t>Stéphane Vizio, 7P-8P</a:t>
          </a:r>
          <a:endParaRPr lang="fr-CH" sz="2100" b="1" kern="1200" dirty="0">
            <a:solidFill>
              <a:schemeClr val="tx1"/>
            </a:solidFill>
          </a:endParaRPr>
        </a:p>
      </dsp:txBody>
      <dsp:txXfrm>
        <a:off x="996769" y="3568410"/>
        <a:ext cx="2509380" cy="1752526"/>
      </dsp:txXfrm>
    </dsp:sp>
    <dsp:sp modelId="{A97C80D0-9D30-4743-A5E9-23F3947C5D4E}">
      <dsp:nvSpPr>
        <dsp:cNvPr id="0" name=""/>
        <dsp:cNvSpPr/>
      </dsp:nvSpPr>
      <dsp:spPr>
        <a:xfrm>
          <a:off x="4007900" y="1784205"/>
          <a:ext cx="2509380" cy="125469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marR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700" b="1" kern="1200" baseline="0" dirty="0">
              <a:latin typeface="Calibri"/>
            </a:rPr>
            <a:t>Secteur pédagogie spécialisée</a:t>
          </a:r>
          <a:endParaRPr lang="fr-CH" sz="1700" b="1" kern="1200" dirty="0"/>
        </a:p>
      </dsp:txBody>
      <dsp:txXfrm>
        <a:off x="4007900" y="1784205"/>
        <a:ext cx="2509380" cy="1254690"/>
      </dsp:txXfrm>
    </dsp:sp>
    <dsp:sp modelId="{BE92DC31-AE6E-4C18-BAE4-C3A3D09A7AA5}">
      <dsp:nvSpPr>
        <dsp:cNvPr id="0" name=""/>
        <dsp:cNvSpPr/>
      </dsp:nvSpPr>
      <dsp:spPr>
        <a:xfrm>
          <a:off x="4007900" y="3565865"/>
          <a:ext cx="2509380" cy="5974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000" b="1" kern="1200" baseline="0" dirty="0">
              <a:solidFill>
                <a:schemeClr val="tx1"/>
              </a:solidFill>
              <a:latin typeface="Calibri"/>
            </a:rPr>
            <a:t>Stéphane Vizio</a:t>
          </a:r>
        </a:p>
      </dsp:txBody>
      <dsp:txXfrm>
        <a:off x="4007900" y="3565865"/>
        <a:ext cx="2509380" cy="597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53121E9-2E6F-4829-943B-7D78FD168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02ECE83-9BC9-4F14-BBCD-A1C1478D1F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B84330F3-363F-443B-8EF2-CFF2D53425BA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9714D6-4D19-4175-A36C-16D71F445D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932E566A-14CA-4638-84F9-4775F3A46F5F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402750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2684903-C769-4F80-B55A-43B55AE89242}" type="datetimeFigureOut">
              <a:rPr lang="fr-CH" smtClean="0"/>
              <a:pPr/>
              <a:t>10.09.2026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fr-CH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108" tIns="46054" rIns="92108" bIns="46054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2" y="9428583"/>
            <a:ext cx="2945660" cy="496332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55D06D7A-3956-439F-BF94-B2E11234917E}" type="slidenum">
              <a:rPr lang="fr-CH" smtClean="0"/>
              <a:pPr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64166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4716877"/>
            <a:ext cx="5438140" cy="4465263"/>
          </a:xfrm>
          <a:noFill/>
          <a:ln/>
        </p:spPr>
        <p:txBody>
          <a:bodyPr/>
          <a:lstStyle/>
          <a:p>
            <a:pPr eaLnBrk="1" hangingPunct="1"/>
            <a:endParaRPr lang="fr-C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F161F5-D46E-4DD8-A7A6-56E7BEBC4405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702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15680" y="2132857"/>
            <a:ext cx="4991464" cy="10076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02784" y="2700338"/>
            <a:ext cx="10363200" cy="1470025"/>
          </a:xfrm>
          <a:ln>
            <a:solidFill>
              <a:srgbClr val="33CC33"/>
            </a:solidFill>
          </a:ln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0225"/>
            <a:ext cx="8534400" cy="1752600"/>
          </a:xfrm>
        </p:spPr>
        <p:txBody>
          <a:bodyPr anchor="ctr" anchorCtr="1"/>
          <a:lstStyle>
            <a:lvl1pPr algn="ctr">
              <a:defRPr sz="160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13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78435AF-1605-4D10-B56F-4509A8EC808A}" type="slidenum">
              <a:rPr lang="fr-CH" altLang="en-US" smtClean="0">
                <a:solidFill>
                  <a:srgbClr val="E3DED1"/>
                </a:solidFill>
              </a:rPr>
              <a:pPr>
                <a:defRPr/>
              </a:pPr>
              <a:t>‹N°›</a:t>
            </a:fld>
            <a:endParaRPr lang="fr-CH" altLang="en-US">
              <a:solidFill>
                <a:srgbClr val="E3DED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4A9E-1B9B-4AC9-9825-F100F631DA0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58222-3DA9-4CB0-B77C-37B72E8237E4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43737-0C29-4FAF-B347-558424C899B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446AF-231F-4A77-B9D6-074DB79CDDFD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1375-F73E-48BB-9B8E-F3F217C475BC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CF05-9EA5-4D3F-838F-DAA42925E5E8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30893-AEA1-4D75-9D2E-24E3249B0B1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0BC8-6FA6-47D1-995B-1C2E5BC50E3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375D-6581-4F73-93B7-704D11A95305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82618" y="476251"/>
            <a:ext cx="2499783" cy="561657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83267" y="476251"/>
            <a:ext cx="7296151" cy="56165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2A12-CA73-4B3D-8EFD-FCBC2BA86153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re et graphique ou organigramme hiérarc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graphique SmartArt 2"/>
          <p:cNvSpPr>
            <a:spLocks noGrp="1"/>
          </p:cNvSpPr>
          <p:nvPr>
            <p:ph type="dgm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 </a:t>
            </a:r>
            <a:r>
              <a:rPr lang="fr-FR" noProof="0" err="1"/>
              <a:t>SmartArt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583267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684434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1583267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84434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215680" y="2132857"/>
            <a:ext cx="4991464" cy="100769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02784" y="2700338"/>
            <a:ext cx="10363200" cy="1470025"/>
          </a:xfrm>
          <a:ln>
            <a:solidFill>
              <a:srgbClr val="33CC33"/>
            </a:solidFill>
          </a:ln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0225"/>
            <a:ext cx="8534400" cy="1752600"/>
          </a:xfrm>
        </p:spPr>
        <p:txBody>
          <a:bodyPr anchor="ctr" anchorCtr="1"/>
          <a:lstStyle>
            <a:lvl1pPr algn="ctr">
              <a:defRPr sz="160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13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D78435AF-1605-4D10-B56F-4509A8EC808A}" type="slidenum">
              <a:rPr lang="fr-CH" altLang="en-US" smtClean="0">
                <a:solidFill>
                  <a:srgbClr val="E3DED1"/>
                </a:solidFill>
              </a:rPr>
              <a:pPr>
                <a:defRPr/>
              </a:pPr>
              <a:t>‹N°›</a:t>
            </a:fld>
            <a:endParaRPr lang="fr-CH" altLang="en-US">
              <a:solidFill>
                <a:srgbClr val="E3DED1"/>
              </a:solidFill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E4A9E-1B9B-4AC9-9825-F100F631DA0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58222-3DA9-4CB0-B77C-37B72E8237E4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43737-0C29-4FAF-B347-558424C899B6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446AF-231F-4A77-B9D6-074DB79CDDFD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1375-F73E-48BB-9B8E-F3F217C475BC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0CF05-9EA5-4D3F-838F-DAA42925E5E8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30893-AEA1-4D75-9D2E-24E3249B0B1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F0BC8-6FA6-47D1-995B-1C2E5BC50E37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E375D-6581-4F73-93B7-704D11A95305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82618" y="476251"/>
            <a:ext cx="2499783" cy="561657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83267" y="476251"/>
            <a:ext cx="7296151" cy="56165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52A12-CA73-4B3D-8EFD-FCBC2BA86153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re et graphique ou organigramme hiérarc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graphique SmartArt 2"/>
          <p:cNvSpPr>
            <a:spLocks noGrp="1"/>
          </p:cNvSpPr>
          <p:nvPr>
            <p:ph type="dgm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graphique </a:t>
            </a:r>
            <a:r>
              <a:rPr lang="fr-FR" noProof="0" err="1"/>
              <a:t>SmartArt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583267" y="1484313"/>
            <a:ext cx="9999133" cy="4608512"/>
          </a:xfrm>
        </p:spPr>
        <p:txBody>
          <a:bodyPr/>
          <a:lstStyle/>
          <a:p>
            <a:pPr lvl="0"/>
            <a:r>
              <a:rPr lang="fr-FR" noProof="0"/>
              <a:t>Cliquez sur l'icône pour ajouter un tableau</a:t>
            </a:r>
            <a:endParaRPr lang="fr-CH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583267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684434" y="1484313"/>
            <a:ext cx="4897967" cy="222726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1583267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684434" y="3863975"/>
            <a:ext cx="4897967" cy="222885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583267" y="476251"/>
            <a:ext cx="9999133" cy="576263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583267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684434" y="1484313"/>
            <a:ext cx="4897967" cy="46085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CCD1B-BDCB-4B5D-9EBF-9CAEB3E8E83F}" type="slidenum">
              <a:rPr lang="fr-CH" altLang="en-US" smtClean="0"/>
              <a:pPr>
                <a:defRPr/>
              </a:pPr>
              <a:t>‹N°›</a:t>
            </a:fld>
            <a:endParaRPr lang="fr-CH" altLang="en-US"/>
          </a:p>
        </p:txBody>
      </p:sp>
    </p:spTree>
  </p:cSld>
  <p:clrMapOvr>
    <a:masterClrMapping/>
  </p:clrMapOvr>
  <p:transition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vd_logo_pantone-363c_rv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8518" y="2997200"/>
            <a:ext cx="9592733" cy="603250"/>
          </a:xfrm>
        </p:spPr>
        <p:txBody>
          <a:bodyPr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8518" y="3573463"/>
            <a:ext cx="9592733" cy="576262"/>
          </a:xfrm>
        </p:spPr>
        <p:txBody>
          <a:bodyPr/>
          <a:lstStyle>
            <a:lvl1pPr marL="0" indent="0" algn="r">
              <a:buFontTx/>
              <a:buNone/>
              <a:defRPr sz="1800" b="0"/>
            </a:lvl1pPr>
          </a:lstStyle>
          <a:p>
            <a:r>
              <a:rPr lang="fr-FR"/>
              <a:t>Cliquez pour modifier le style des sous-titres du masque</a:t>
            </a:r>
            <a:endParaRPr lang="fr-CH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37600" y="6524625"/>
            <a:ext cx="28448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A0CFBE-3BFC-4BAC-8831-300951666911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</p:spTree>
  </p:cSld>
  <p:clrMapOvr>
    <a:masterClrMapping/>
  </p:clrMapOvr>
  <p:transition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4"/>
          <p:cNvSpPr txBox="1">
            <a:spLocks/>
          </p:cNvSpPr>
          <p:nvPr userDrawn="1"/>
        </p:nvSpPr>
        <p:spPr>
          <a:xfrm>
            <a:off x="10991850" y="6524625"/>
            <a:ext cx="730249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10C953-F9FA-4171-BEEB-49B980AC385B}" type="slidenum">
              <a:rPr lang="fr-CH" sz="900" smtClean="0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sz="900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Espace réservé de la date 3"/>
          <p:cNvSpPr txBox="1">
            <a:spLocks/>
          </p:cNvSpPr>
          <p:nvPr userDrawn="1"/>
        </p:nvSpPr>
        <p:spPr>
          <a:xfrm>
            <a:off x="4912784" y="6525344"/>
            <a:ext cx="3197324" cy="199305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b="1" dirty="0">
                <a:solidFill>
                  <a:srgbClr val="000000"/>
                </a:solidFill>
                <a:ea typeface="ＭＳ Ｐゴシック" pitchFamily="-84" charset="-128"/>
              </a:rPr>
              <a:t>Soirée d’informations parents septembre 2026</a:t>
            </a:r>
            <a:endParaRPr lang="fr-CH" sz="900" b="1" dirty="0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Espace réservé du pied de page 5"/>
          <p:cNvSpPr txBox="1">
            <a:spLocks/>
          </p:cNvSpPr>
          <p:nvPr userDrawn="1"/>
        </p:nvSpPr>
        <p:spPr>
          <a:xfrm>
            <a:off x="719668" y="6524625"/>
            <a:ext cx="1363133" cy="200024"/>
          </a:xfrm>
          <a:prstGeom prst="rect">
            <a:avLst/>
          </a:prstGeom>
          <a:noFill/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 dirty="0">
                <a:solidFill>
                  <a:srgbClr val="000000"/>
                </a:solidFill>
                <a:ea typeface="ＭＳ Ｐゴシック" pitchFamily="-84" charset="-128"/>
              </a:rPr>
              <a:t>DEF – DGEO	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fr-FR" dirty="0"/>
              <a:t>Cliquez pour modifier le style du titre</a:t>
            </a:r>
            <a:endParaRPr lang="fr-CH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</p:cSld>
  <p:clrMapOvr>
    <a:masterClrMapping/>
  </p:clrMapOvr>
  <p:transition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E72113-EE27-4AED-ADCD-514772D128E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dirty="0">
                <a:solidFill>
                  <a:srgbClr val="000000"/>
                </a:solidFill>
                <a:ea typeface="ＭＳ Ｐゴシック" pitchFamily="-84" charset="-128"/>
              </a:rPr>
              <a:t>Soirée d'informations parents du 12 septembre 2024</a:t>
            </a:r>
          </a:p>
        </p:txBody>
      </p:sp>
    </p:spTree>
  </p:cSld>
  <p:clrMapOvr>
    <a:masterClrMapping/>
  </p:clrMapOvr>
  <p:transition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678517" y="2060575"/>
            <a:ext cx="4849283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731000" y="2060575"/>
            <a:ext cx="4851400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8372AC-7646-4ACA-A81E-35B01063BCBF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8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24016D-5688-49A2-B9A6-8F2939C810DA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9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A660E8-1926-4A57-B1D8-6BC8C8F50B6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4E130A-3D88-44CD-9FF2-95913FB96CCC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B5D7AE-EE7B-4A7D-A9C8-B90E6AFC9B74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F7F245-3F63-4AD5-9C12-9F11E019970E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CD196B-3273-4D5D-A59C-88CA180D5A29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08018" y="549276"/>
            <a:ext cx="2474383" cy="4824413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678518" y="549276"/>
            <a:ext cx="7226300" cy="482441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457267" y="6524625"/>
            <a:ext cx="1727200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991851" y="6524625"/>
            <a:ext cx="590549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7756524-77BB-4B51-8782-625318CC378B}" type="slidenum">
              <a:rPr lang="fr-CH">
                <a:solidFill>
                  <a:srgbClr val="000000"/>
                </a:solidFill>
                <a:ea typeface="ＭＳ Ｐゴシック" pitchFamily="-8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>
              <a:solidFill>
                <a:srgbClr val="000000"/>
              </a:solidFill>
              <a:ea typeface="ＭＳ Ｐゴシック" pitchFamily="-84" charset="-128"/>
            </a:endParaRP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  <a:ea typeface="ＭＳ Ｐゴシック" pitchFamily="-84" charset="-128"/>
              </a:rPr>
              <a:t>Soirée d'informations parents du 14 septembre 2023</a:t>
            </a:r>
          </a:p>
        </p:txBody>
      </p:sp>
    </p:spTree>
  </p:cSld>
  <p:clrMapOvr>
    <a:masterClrMapping/>
  </p:clrMapOvr>
  <p:transition>
    <p:pu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5583EA-9BDE-5F4C-D970-DC00A7EA14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BA08F5-7313-5823-6181-E2B09F1F7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16576C-906E-A5B8-0CA6-281160519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6D2799-BB03-07A0-B386-85AFD8274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95442B-99ED-39AB-ED9D-65EB20EED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853442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075E47-AC56-A817-D57B-77E3F659D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C87425-16EF-0D13-6FCE-6F69C84C2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4DC8A1-C420-27D8-DC0E-EF004ED48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40F6BF-27A1-0A13-DAFC-1CFA4AC7A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54FBBF-00F6-6724-E207-DDDA1A070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176473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7460B2-3449-C77E-B884-034EF2D25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B2572B6-FD5B-81C9-6826-AD116230F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C5DA48-0CB2-08A9-6615-EC9858068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A399107-7ED9-1FB8-46EF-A9A4696DC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332F77-EFBF-698E-3795-F842682F1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959163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105DFD-AF86-9DEE-7F92-72342F2A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7CCE1C-A9F2-B260-0B7A-7E6347A6C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B22B651-6D20-0A9E-3644-9C3319E20A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A426E1-2BE1-DA36-E219-74C92A8B5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AC78756-798A-CB51-4A58-A1CFEC4AD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B74E83-0C68-124D-767B-16937ABE9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638919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C19093-8F69-755B-4385-81821603E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869CF9-48DB-3354-699A-C83E5E3F0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11CD9E-FDC2-7F9E-4A6A-3A7817550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7333A7-EFA7-D19D-A594-28CDB9F7E9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F769E3-BC48-E2AA-EE4F-1436A36D49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CE95E96-37E1-529F-30E3-0AA58B64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70F0A95-9B66-636B-3005-F3BFFC02C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B748D91-4751-9D6F-5F1C-970105E65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0158705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C19639-4D62-13A8-D5E7-919622282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B336604-71E7-61C5-5A80-D80DDD424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A802465-39E9-BA75-AA9F-A5587107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8563F6-318C-6AF5-30F0-5AD6A8568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029836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65FE5B9-9CE9-968A-0D1A-0C53DE3B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D29E293-9271-19CF-A264-E0C6587F0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1BC5C2-8105-8455-B9F3-C34862B4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7029107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7F5955-D3F9-742C-3F4D-A433ED7C7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1DEA5F-65B4-0C06-3F29-86DE939B7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30F2D1-8330-107D-9606-942C30B6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6F2FFA-30F8-3547-56AE-99D41A2A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EA41FEB-D880-69C0-F832-F5019A670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3EBCA8-2764-3E57-B8D9-CDF37A9C0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871824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B6A36D-2CF3-5B98-412A-22DB0B789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D7571E-5D60-A6B4-0F16-8EA0A098C4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68EB586-0CFC-F45D-2C5B-298AB4F91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E1465EA-1FC6-06E0-20E5-1FEB2464E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AB0661-6B28-1052-468F-78733E6EC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4E3FE7-3898-C9C8-0DE8-4C4AF664A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36572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1F31C-8A84-7302-EBF4-1E76A7E5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1990BA-B21D-11C6-398F-73597D7BC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D99B10-4307-D5CA-3088-17AEAA832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54940A-EDFB-78E6-C542-EAC8A8CE4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F3954FF-FBA0-2708-2AE3-87CA7DEC9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345811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0DECAF1-F467-4366-F6DC-C4E220BF6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812A8AF-64EB-9D65-454D-0215D9D3F7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0A8BDA-2B9C-FE3F-816E-0E38D10F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3C9575-7117-341F-BE4B-45A68C8AE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7C22D7-54F3-4665-B2B7-43D365A1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8755174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VD-bichrome_petit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600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5884" y="1196975"/>
            <a:ext cx="9406467" cy="1470025"/>
          </a:xfrm>
        </p:spPr>
        <p:txBody>
          <a:bodyPr/>
          <a:lstStyle>
            <a:lvl1pPr algn="l">
              <a:defRPr sz="2800"/>
            </a:lvl1pPr>
          </a:lstStyle>
          <a:p>
            <a:pPr lvl="0"/>
            <a:r>
              <a:rPr lang="fr-CH" noProof="0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71134" y="3886200"/>
            <a:ext cx="9313333" cy="1752600"/>
          </a:xfrm>
        </p:spPr>
        <p:txBody>
          <a:bodyPr/>
          <a:lstStyle>
            <a:lvl1pPr marL="0" indent="0">
              <a:tabLst>
                <a:tab pos="271463" algn="l"/>
              </a:tabLst>
              <a:defRPr/>
            </a:lvl1pPr>
          </a:lstStyle>
          <a:p>
            <a:pPr lvl="0"/>
            <a:r>
              <a:rPr lang="fr-CH" noProof="0"/>
              <a:t>Cliquez pour modifier le style des sous-titres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9900"/>
                </a:solidFill>
              </a:defRPr>
            </a:lvl1pPr>
          </a:lstStyle>
          <a:p>
            <a:pPr>
              <a:defRPr/>
            </a:pPr>
            <a:r>
              <a:rPr lang="fr-CH"/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295401" y="1600201"/>
            <a:ext cx="504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540501" y="1600201"/>
            <a:ext cx="504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H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10651" y="274639"/>
            <a:ext cx="2571749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295400" y="274639"/>
            <a:ext cx="7512051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10287000" cy="1143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1295400" y="1600201"/>
            <a:ext cx="10287000" cy="4525963"/>
          </a:xfrm>
        </p:spPr>
        <p:txBody>
          <a:bodyPr/>
          <a:lstStyle/>
          <a:p>
            <a:pPr lvl="0"/>
            <a:endParaRPr lang="fr-CH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</p:spTree>
  </p:cSld>
  <p:clrMapOvr>
    <a:masterClrMapping/>
  </p:clrMapOvr>
  <p:transition>
    <p:pu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45AA2-3CCF-4371-BA00-D07073FB4C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2B3EEF-F022-4FF5-A2E4-93A4C7116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51D578-6ADB-423E-8B3C-0AD5D2D2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8F7C5D-88DF-4F42-B8E4-1FADABAEC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E0359B-B069-4C2E-A275-50DF45E58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CH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37465253"/>
      </p:ext>
    </p:extLst>
  </p:cSld>
  <p:clrMapOvr>
    <a:masterClrMapping/>
  </p:clrMapOvr>
  <p:transition>
    <p:pu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BC46E-23E3-4151-B174-9407EF862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101" y="365126"/>
            <a:ext cx="6742323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373D8C-9DF8-48BF-BD76-495F21F20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53BEDD-C347-4D81-9FAE-6022B11F6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03908D-EE10-4DF0-BA2C-7A606134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  <a:endParaRPr lang="fr-CH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98A35C-C315-423D-AFFD-222B20426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848124479"/>
      </p:ext>
    </p:extLst>
  </p:cSld>
  <p:clrMapOvr>
    <a:masterClrMapping/>
  </p:clrMapOvr>
  <p:transition>
    <p:push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33E98-53A7-41F1-9C9C-DE018F0D3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81147E-8053-4E74-8751-DEA60C72A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F3CF40-D776-4955-9812-32228F88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B1B0925-7D0F-4BEB-A0BE-DC71E668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EA64CD-1B85-47C6-B862-8D421683B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55545033"/>
      </p:ext>
    </p:extLst>
  </p:cSld>
  <p:clrMapOvr>
    <a:masterClrMapping/>
  </p:clrMapOvr>
  <p:transition>
    <p:push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60704F-4C3C-484F-BD3C-FC5CE802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412" y="365126"/>
            <a:ext cx="6786392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43A75E-705F-4E0E-8336-9F9DDB1672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F930CCC-B4DB-4B8B-B817-4C6348E614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B0A912-9189-4031-A880-2107D59F2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2A256F0-7C5B-44E5-ACC8-52537B167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DD8998F-71FB-4D89-BA54-D51B28DD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26335312"/>
      </p:ext>
    </p:extLst>
  </p:cSld>
  <p:clrMapOvr>
    <a:masterClrMapping/>
  </p:clrMapOvr>
  <p:transition>
    <p:push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035B38-9ECF-4EF0-B69E-408E48A40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345" y="365126"/>
            <a:ext cx="6815769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2BD1D2F-63B5-4386-B712-74734FE17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02D463A-E079-4511-805F-291637FE6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D51F974-B4FA-4EDB-AF33-7B6D3A677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22065E-F077-4C32-8DD4-890AFD66D5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3E6BB7D-AFA3-4AFC-AFDE-A777C16DE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7ADDE9F-AF91-4E50-A5D6-4CA080F93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D29A833-EF72-4C84-92D9-10CFB1FF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14370461"/>
      </p:ext>
    </p:extLst>
  </p:cSld>
  <p:clrMapOvr>
    <a:masterClrMapping/>
  </p:clrMapOvr>
  <p:transition>
    <p:push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AF4A21-A6DB-4CC9-9090-403AB280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723" y="365126"/>
            <a:ext cx="6845147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2C57688-B0E6-4F5D-8F25-F5EB82537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057055B-04C7-463D-83DE-88E6A607A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F311AC-B9D9-4732-8E94-01245D81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35884390"/>
      </p:ext>
    </p:extLst>
  </p:cSld>
  <p:clrMapOvr>
    <a:masterClrMapping/>
  </p:clrMapOvr>
  <p:transition>
    <p:push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1890FBB-4850-42DC-BE8E-D6E26C302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35524D-06F0-437C-A624-F8A15BAB7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CC85AD-DE80-4582-A76B-5A4293898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245977384"/>
      </p:ext>
    </p:extLst>
  </p:cSld>
  <p:clrMapOvr>
    <a:masterClrMapping/>
  </p:clrMapOvr>
  <p:transition>
    <p:push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5831F-5978-4B75-B3AD-7C6B88E02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ADF08B-BC50-4487-B623-FE4E8B9D3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B63623E-C863-4410-BB9E-FBC478C09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DB23A1-91A1-434E-9060-3CC3D3CE1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DD9CE85-4673-421B-A588-EC21756E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3476D40-CD54-4340-985C-6BC199FCE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44223215"/>
      </p:ext>
    </p:extLst>
  </p:cSld>
  <p:clrMapOvr>
    <a:masterClrMapping/>
  </p:clrMapOvr>
  <p:transition>
    <p:push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20F483-DACD-4F75-979E-47575682C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C9A414B-507F-4C89-9229-F45F089BEB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ACB3FA1-92B5-43AD-A0D9-9D400E240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73A413-572C-4CF0-AF3D-B35838C0E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236965-1163-431F-A4E9-46AE3BAC6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7A07BF-5BA5-4917-A747-FCA281C22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73691681"/>
      </p:ext>
    </p:extLst>
  </p:cSld>
  <p:clrMapOvr>
    <a:masterClrMapping/>
  </p:clrMapOvr>
  <p:transition>
    <p:push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467A10-B0E3-44F7-8C40-3A420BB30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FF7ECA-7BE1-4F8C-8DD2-274BAAD770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0447E54-22DB-4C54-8004-7AC2BF484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2545C2-18AB-4472-A73F-98A8112DD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D82B9F-B455-43F3-BBB6-381034E04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55819687"/>
      </p:ext>
    </p:extLst>
  </p:cSld>
  <p:clrMapOvr>
    <a:masterClrMapping/>
  </p:clrMapOvr>
  <p:transition>
    <p:push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BFE6CA7-C9C5-4C3B-82F4-C81171E0C1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5C495C-01D7-42FA-B37F-545A67C208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BBC138C-B543-4612-947C-134557E9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636498-BB9E-4A8D-996A-4F866630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76F14B-A8DF-41CA-AF45-30E48DEC5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3958921"/>
      </p:ext>
    </p:extLst>
  </p:cSld>
  <p:clrMapOvr>
    <a:masterClrMapping/>
  </p:clrMapOvr>
  <p:transition>
    <p:push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E7CF3-01CF-4906-B9DA-5CD4EC550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4724" y="365126"/>
            <a:ext cx="6815769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 dirty="0"/>
              <a:t>Modifiez le style du titre</a:t>
            </a:r>
            <a:endParaRPr lang="fr-CH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F5B63D5-FA50-44AE-8F35-53C72C28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ABBDAA5-E3E7-4BD9-AA6B-27F5CA542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H"/>
              <a:t>Soirée d'informations parents du 14 septembre 2023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B2AD7CD-BA36-4BB3-A557-8E46DC5FE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7830E-11F3-4E0E-AF29-422ABFE9361D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32942158"/>
      </p:ext>
    </p:extLst>
  </p:cSld>
  <p:clrMapOvr>
    <a:masterClrMapping/>
  </p:clrMapOvr>
  <p:transition>
    <p:push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6944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37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08604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0592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44353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019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83895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2191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0783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914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9561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2B1B2-09F8-42A7-B94D-D636A63FFD78}" type="datetime1">
              <a:rPr lang="fr-CH" smtClean="0">
                <a:solidFill>
                  <a:prstClr val="black">
                    <a:tint val="75000"/>
                  </a:prstClr>
                </a:solidFill>
              </a:rPr>
              <a:t>10.09.2026</a:t>
            </a:fld>
            <a:endParaRPr lang="fr-C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9906A-6A83-44C3-A360-1016B61FBFAD}" type="slidenum">
              <a:rPr lang="fr-CH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CH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82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oleObject" Target="../embeddings/oleObject2.bin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image" Target="../media/image4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image" Target="../media/image5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19403" y="6309321"/>
          <a:ext cx="1200151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7" imgW="3212698" imgH="1307937" progId="">
                  <p:embed/>
                </p:oleObj>
              </mc:Choice>
              <mc:Fallback>
                <p:oleObj name="Image" r:id="rId17" imgW="3212698" imgH="1307937" progId="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03" y="6309321"/>
                        <a:ext cx="1200151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476251"/>
            <a:ext cx="999913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83267" y="1484313"/>
            <a:ext cx="99991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33CC33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CCD1B-BDCB-4B5D-9EBF-9CAEB3E8E83F}" type="slidenum">
              <a:rPr lang="fr-CH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alt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912284" y="1124744"/>
            <a:ext cx="11040533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1200151" y="620713"/>
            <a:ext cx="0" cy="7921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4176185" y="6324600"/>
            <a:ext cx="38396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>
                <a:solidFill>
                  <a:srgbClr val="009900"/>
                </a:solidFill>
                <a:latin typeface="Arial" charset="0"/>
              </a:rPr>
              <a:t>Direction Organisation et Planification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2708" name="Picture 4" descr="Retour à l'accueil du Canton de Vaud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6000" y="1116001"/>
            <a:ext cx="482600" cy="1190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9900"/>
          </a:solidFill>
          <a:effectLst/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b="1">
          <a:solidFill>
            <a:srgbClr val="009900"/>
          </a:solidFill>
          <a:latin typeface="+mn-lt"/>
          <a:ea typeface="+mn-ea"/>
          <a:cs typeface="+mn-cs"/>
        </a:defRPr>
      </a:lvl1pPr>
      <a:lvl2pPr marL="360363" indent="-180975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Webdings" pitchFamily="18" charset="2"/>
        <a:buChar char="4"/>
        <a:defRPr b="1">
          <a:solidFill>
            <a:schemeClr val="tx2"/>
          </a:solidFill>
          <a:latin typeface="+mn-lt"/>
        </a:defRPr>
      </a:lvl2pPr>
      <a:lvl3pPr marL="768350" indent="-228600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Arial" charset="0"/>
        <a:buChar char="–"/>
        <a:defRPr b="1">
          <a:solidFill>
            <a:schemeClr val="tx2"/>
          </a:solidFill>
          <a:latin typeface="+mn-lt"/>
        </a:defRPr>
      </a:lvl3pPr>
      <a:lvl4pPr marL="1176338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–"/>
        <a:defRPr sz="1600" b="1">
          <a:solidFill>
            <a:srgbClr val="009900"/>
          </a:solidFill>
          <a:latin typeface="+mn-lt"/>
        </a:defRPr>
      </a:lvl4pPr>
      <a:lvl5pPr marL="15843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5pPr>
      <a:lvl6pPr marL="20415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6pPr>
      <a:lvl7pPr marL="24987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7pPr>
      <a:lvl8pPr marL="29559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8pPr>
      <a:lvl9pPr marL="34131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719403" y="6309321"/>
          <a:ext cx="1200151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7" imgW="3212698" imgH="1307937" progId="">
                  <p:embed/>
                </p:oleObj>
              </mc:Choice>
              <mc:Fallback>
                <p:oleObj name="Image" r:id="rId17" imgW="3212698" imgH="1307937" progId="">
                  <p:embed/>
                  <p:pic>
                    <p:nvPicPr>
                      <p:cNvPr id="1026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403" y="6309321"/>
                        <a:ext cx="1200151" cy="366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8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476251"/>
            <a:ext cx="9999133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30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83267" y="1484313"/>
            <a:ext cx="999913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  <a:p>
            <a:pPr lvl="3"/>
            <a:r>
              <a:rPr lang="fr-CH"/>
              <a:t>Quatrième niveau</a:t>
            </a:r>
          </a:p>
          <a:p>
            <a:pPr lvl="4"/>
            <a:r>
              <a:rPr lang="fr-CH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 altLang="en-US">
              <a:solidFill>
                <a:srgbClr val="E3DED1"/>
              </a:solidFill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bg2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 altLang="en-US">
                <a:solidFill>
                  <a:srgbClr val="E3DED1"/>
                </a:solidFill>
              </a:rPr>
              <a:t>Soirée d'informations parents du 14 septembre 2023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33CC33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A2CCD1B-BDCB-4B5D-9EBF-9CAEB3E8E83F}" type="slidenum">
              <a:rPr lang="fr-CH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H" altLang="en-US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912284" y="1124744"/>
            <a:ext cx="11040533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>
            <a:off x="1200151" y="620713"/>
            <a:ext cx="0" cy="792162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4108" name="Rectangle 12"/>
          <p:cNvSpPr>
            <a:spLocks noChangeArrowheads="1"/>
          </p:cNvSpPr>
          <p:nvPr/>
        </p:nvSpPr>
        <p:spPr bwMode="auto">
          <a:xfrm>
            <a:off x="4176185" y="6324600"/>
            <a:ext cx="383963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CH" sz="900">
                <a:solidFill>
                  <a:srgbClr val="009900"/>
                </a:solidFill>
                <a:latin typeface="Arial" charset="0"/>
              </a:rPr>
              <a:t>Direction Organisation et Planification</a:t>
            </a:r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>
            <a:off x="383117" y="6227763"/>
            <a:ext cx="11379200" cy="0"/>
          </a:xfrm>
          <a:prstGeom prst="line">
            <a:avLst/>
          </a:prstGeom>
          <a:noFill/>
          <a:ln w="28575">
            <a:solidFill>
              <a:srgbClr val="0099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fr-CH" sz="180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72708" name="Picture 4" descr="Retour à l'accueil du Canton de Vaud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36000" y="1116001"/>
            <a:ext cx="482600" cy="11906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transition>
    <p:push/>
  </p:transition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9900"/>
          </a:solidFill>
          <a:effectLst/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b="1">
          <a:solidFill>
            <a:srgbClr val="009900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b="1">
          <a:solidFill>
            <a:srgbClr val="009900"/>
          </a:solidFill>
          <a:latin typeface="+mn-lt"/>
          <a:ea typeface="+mn-ea"/>
          <a:cs typeface="+mn-cs"/>
        </a:defRPr>
      </a:lvl1pPr>
      <a:lvl2pPr marL="360363" indent="-180975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Webdings" pitchFamily="18" charset="2"/>
        <a:buChar char="4"/>
        <a:defRPr b="1">
          <a:solidFill>
            <a:schemeClr val="tx2"/>
          </a:solidFill>
          <a:latin typeface="+mn-lt"/>
        </a:defRPr>
      </a:lvl2pPr>
      <a:lvl3pPr marL="768350" indent="-228600" algn="l" rtl="0" eaLnBrk="1" fontAlgn="base" hangingPunct="1">
        <a:spcBef>
          <a:spcPct val="50000"/>
        </a:spcBef>
        <a:spcAft>
          <a:spcPct val="0"/>
        </a:spcAft>
        <a:buClr>
          <a:srgbClr val="009900"/>
        </a:buClr>
        <a:buFont typeface="Arial" charset="0"/>
        <a:buChar char="–"/>
        <a:defRPr b="1">
          <a:solidFill>
            <a:schemeClr val="tx2"/>
          </a:solidFill>
          <a:latin typeface="+mn-lt"/>
        </a:defRPr>
      </a:lvl3pPr>
      <a:lvl4pPr marL="1176338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–"/>
        <a:defRPr sz="1600" b="1">
          <a:solidFill>
            <a:srgbClr val="009900"/>
          </a:solidFill>
          <a:latin typeface="+mn-lt"/>
        </a:defRPr>
      </a:lvl4pPr>
      <a:lvl5pPr marL="15843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5pPr>
      <a:lvl6pPr marL="20415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6pPr>
      <a:lvl7pPr marL="24987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7pPr>
      <a:lvl8pPr marL="29559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8pPr>
      <a:lvl9pPr marL="3413125" indent="-228600" algn="l" rtl="0" eaLnBrk="1" fontAlgn="base" hangingPunct="1">
        <a:spcBef>
          <a:spcPct val="20000"/>
        </a:spcBef>
        <a:spcAft>
          <a:spcPct val="0"/>
        </a:spcAft>
        <a:buClr>
          <a:srgbClr val="009900"/>
        </a:buClr>
        <a:buChar char="»"/>
        <a:defRPr sz="1600" b="1">
          <a:solidFill>
            <a:srgbClr val="009900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8517" y="549275"/>
            <a:ext cx="990388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8517" y="2060575"/>
            <a:ext cx="990388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pic>
        <p:nvPicPr>
          <p:cNvPr id="1028" name="Picture 21" descr="vd_logo_pantone-363c_rv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6318" y="476251"/>
            <a:ext cx="916516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push/>
  </p:transition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ea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40000"/>
        </a:lnSpc>
        <a:spcBef>
          <a:spcPct val="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buChar char="•"/>
        <a:defRPr sz="1200">
          <a:solidFill>
            <a:schemeClr val="bg2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1C7444-A34B-5E8A-59F8-B0A86BF4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6F48BB-AB5F-F962-625E-225F4AE81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C08200-0B24-069A-AD74-D188801A4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81C3C-0336-4EF1-ACEC-501777A0AB75}" type="datetimeFigureOut">
              <a:rPr lang="fr-CH" smtClean="0"/>
              <a:t>10.09.2026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5F70E5-D815-F06E-CFB6-265EF442B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1EF4E1-09B7-0E63-A887-95AF8D4BBF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7794A-68FE-4C57-8353-9946D12BDF1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140122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274638"/>
            <a:ext cx="10287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1"/>
            <a:ext cx="10287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H"/>
              <a:t>Cliquez pour modifier les styles du texte du masque</a:t>
            </a:r>
          </a:p>
          <a:p>
            <a:pPr lvl="1"/>
            <a:r>
              <a:rPr lang="fr-CH"/>
              <a:t>Deuxième niveau</a:t>
            </a:r>
          </a:p>
          <a:p>
            <a:pPr lvl="2"/>
            <a:r>
              <a:rPr lang="fr-CH"/>
              <a:t>Troisième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99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00990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/>
              <a:t>Soirée d'informations parents du 14 septembre 2023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CH">
                <a:solidFill>
                  <a:srgbClr val="000000"/>
                </a:solidFill>
              </a:rPr>
              <a:t>1</a:t>
            </a:r>
          </a:p>
        </p:txBody>
      </p:sp>
      <p:pic>
        <p:nvPicPr>
          <p:cNvPr id="1031" name="Picture 7" descr="logoVD-bichrome_petit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1"/>
            <a:ext cx="1098551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ransition>
    <p:push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0099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Font typeface="Wingdings" pitchFamily="2" charset="2"/>
        <a:buChar char="Ø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Char char="•"/>
        <a:defRPr sz="1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9900"/>
        </a:buClr>
        <a:buSzPct val="80000"/>
        <a:buFont typeface="Arial" charset="0"/>
        <a:buChar char="–"/>
        <a:defRPr sz="1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14470D9-5127-4E61-9F3D-9DC5F387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592F4F-A4E0-4AED-83C3-E27EB30F6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H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A8B9A7-4257-463A-8ECF-C16438B9C9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1629FF-DB80-4A8B-90DF-C73F4EE8C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CH"/>
              <a:t>Soirée d'informations parents du 14 septembre 2023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8D80D3-76C4-4A08-A954-0EDFCBC0CF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76F51-B821-4872-B201-DFE7F6B0BBCE}" type="slidenum">
              <a:rPr lang="fr-CH" smtClean="0"/>
              <a:t>‹N°›</a:t>
            </a:fld>
            <a:endParaRPr lang="fr-CH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4A3E92B-97B4-4E1E-BA9E-E9527E90E7D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65" y="623284"/>
            <a:ext cx="2157984" cy="80924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EA9B3E7-5979-4A3D-BAC2-46F2A3E9C9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464" y="581506"/>
            <a:ext cx="1229371" cy="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634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</p:sldLayoutIdLst>
  <p:transition>
    <p:push/>
  </p:transition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04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jpeg"/><Relationship Id="rId3" Type="http://schemas.openxmlformats.org/officeDocument/2006/relationships/image" Target="../media/image13.jpeg"/><Relationship Id="rId7" Type="http://schemas.microsoft.com/office/2007/relationships/hdphoto" Target="../media/hdphoto1.wdp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openxmlformats.org/officeDocument/2006/relationships/image" Target="../media/image15.jpeg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image" Target="../media/image14.jpe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11.sv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83.xml"/><Relationship Id="rId5" Type="http://schemas.openxmlformats.org/officeDocument/2006/relationships/image" Target="../media/image11.sv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29.png"/><Relationship Id="rId5" Type="http://schemas.openxmlformats.org/officeDocument/2006/relationships/image" Target="../media/image11.sv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9.svg"/><Relationship Id="rId7" Type="http://schemas.openxmlformats.org/officeDocument/2006/relationships/image" Target="../media/image32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1.svg"/><Relationship Id="rId9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svg"/><Relationship Id="rId7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3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evey-eps.ch/" TargetMode="External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83632" y="1666876"/>
            <a:ext cx="7194550" cy="2295525"/>
          </a:xfrm>
        </p:spPr>
        <p:txBody>
          <a:bodyPr/>
          <a:lstStyle/>
          <a:p>
            <a:pPr algn="ctr" eaLnBrk="1" hangingPunct="1"/>
            <a:r>
              <a:rPr lang="fr-CH" dirty="0"/>
              <a:t>Etablissement Primaire et </a:t>
            </a:r>
            <a:br>
              <a:rPr lang="fr-CH" dirty="0"/>
            </a:br>
            <a:r>
              <a:rPr lang="fr-CH" dirty="0"/>
              <a:t>secondaire de Vevey</a:t>
            </a:r>
            <a:br>
              <a:rPr lang="fr-CH" dirty="0"/>
            </a:br>
            <a:br>
              <a:rPr lang="fr-CH" dirty="0"/>
            </a:br>
            <a:br>
              <a:rPr lang="fr-CH" dirty="0"/>
            </a:br>
            <a:r>
              <a:rPr lang="fr-CH" dirty="0"/>
              <a:t>Soirée d’informations </a:t>
            </a:r>
            <a:br>
              <a:rPr lang="fr-CH" dirty="0"/>
            </a:br>
            <a:r>
              <a:rPr lang="fr-CH" dirty="0"/>
              <a:t>8P</a:t>
            </a:r>
            <a:br>
              <a:rPr lang="fr-CH" dirty="0"/>
            </a:br>
            <a:br>
              <a:rPr lang="fr-CH" dirty="0"/>
            </a:br>
            <a:br>
              <a:rPr lang="fr-CH" dirty="0"/>
            </a:br>
            <a:r>
              <a:rPr lang="fr-CH" sz="2400" b="0" i="1" dirty="0"/>
              <a:t>Aula du Clos, le 10 septembre 2026</a:t>
            </a:r>
            <a:br>
              <a:rPr lang="fr-CH" sz="2400" b="0" i="1" dirty="0"/>
            </a:br>
            <a:endParaRPr lang="fr-CH" b="0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09CEAA-96F6-42CC-A71B-E48C4494B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70D0E3-2BE7-4567-BDF0-285081472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6217" y="1872343"/>
            <a:ext cx="8821783" cy="3718560"/>
          </a:xfrm>
        </p:spPr>
        <p:txBody>
          <a:bodyPr/>
          <a:lstStyle/>
          <a:p>
            <a:r>
              <a:rPr lang="fr-CH" dirty="0"/>
              <a:t>1</a:t>
            </a:r>
            <a:r>
              <a:rPr lang="fr-CH" baseline="30000" dirty="0"/>
              <a:t>ère</a:t>
            </a:r>
            <a:r>
              <a:rPr lang="fr-CH" dirty="0"/>
              <a:t> partie – Police Riviera  </a:t>
            </a:r>
          </a:p>
          <a:p>
            <a:pPr marL="0" indent="0">
              <a:buNone/>
            </a:pPr>
            <a:endParaRPr lang="fr-CH" dirty="0"/>
          </a:p>
          <a:p>
            <a:r>
              <a:rPr lang="fr-CH" dirty="0"/>
              <a:t>2</a:t>
            </a:r>
            <a:r>
              <a:rPr lang="fr-CH" baseline="30000" dirty="0"/>
              <a:t>ème</a:t>
            </a:r>
            <a:r>
              <a:rPr lang="fr-CH" dirty="0"/>
              <a:t> partie – 8P – informations, promotion et orientation</a:t>
            </a:r>
          </a:p>
          <a:p>
            <a:pPr lvl="1"/>
            <a:r>
              <a:rPr lang="fr-CH" dirty="0"/>
              <a:t>Bénédicte Sailley, Directrice </a:t>
            </a:r>
          </a:p>
          <a:p>
            <a:pPr lvl="1"/>
            <a:r>
              <a:rPr lang="fr-CH" dirty="0"/>
              <a:t>Stéphane Vizio, Doyen</a:t>
            </a:r>
            <a:endParaRPr lang="fr-CH" sz="2400" dirty="0"/>
          </a:p>
          <a:p>
            <a:pPr marL="457200" lvl="1" indent="0">
              <a:buNone/>
            </a:pPr>
            <a:endParaRPr lang="fr-CH" dirty="0"/>
          </a:p>
          <a:p>
            <a:pPr lvl="1"/>
            <a:endParaRPr lang="fr-CH" sz="2400" dirty="0"/>
          </a:p>
          <a:p>
            <a:endParaRPr lang="fr-CH" dirty="0"/>
          </a:p>
          <a:p>
            <a:pPr lvl="1"/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807945412"/>
      </p:ext>
    </p:extLst>
  </p:cSld>
  <p:clrMapOvr>
    <a:masterClrMapping/>
  </p:clrMapOvr>
  <p:transition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3429001"/>
            <a:ext cx="5651901" cy="3771359"/>
          </a:xfrm>
          <a:custGeom>
            <a:avLst/>
            <a:gdLst/>
            <a:ahLst/>
            <a:cxnLst/>
            <a:rect l="l" t="t" r="r" b="b"/>
            <a:pathLst>
              <a:path w="8477852" h="5657039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-12700" y="1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-12700" y="0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793617" y="2255971"/>
            <a:ext cx="6282551" cy="2482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ts val="6610"/>
              </a:lnSpc>
            </a:pPr>
            <a:r>
              <a:rPr lang="en-US" sz="6958" dirty="0">
                <a:solidFill>
                  <a:srgbClr val="1B1A1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Soirée</a:t>
            </a:r>
          </a:p>
          <a:p>
            <a:pPr algn="just" defTabSz="609630">
              <a:lnSpc>
                <a:spcPts val="6610"/>
              </a:lnSpc>
            </a:pPr>
            <a:r>
              <a:rPr lang="en-US" sz="6958" dirty="0">
                <a:solidFill>
                  <a:srgbClr val="1B1A1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Parents</a:t>
            </a:r>
          </a:p>
          <a:p>
            <a:pPr algn="r" defTabSz="609630">
              <a:lnSpc>
                <a:spcPts val="6104"/>
              </a:lnSpc>
            </a:pPr>
            <a:endParaRPr lang="en-US" sz="6958" dirty="0">
              <a:solidFill>
                <a:srgbClr val="1B1A17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03893" y="6220157"/>
            <a:ext cx="1872275" cy="518888"/>
          </a:xfrm>
          <a:custGeom>
            <a:avLst/>
            <a:gdLst/>
            <a:ahLst/>
            <a:cxnLst/>
            <a:rect l="l" t="t" r="r" b="b"/>
            <a:pathLst>
              <a:path w="2808413" h="778332">
                <a:moveTo>
                  <a:pt x="0" y="0"/>
                </a:moveTo>
                <a:lnTo>
                  <a:pt x="2808412" y="0"/>
                </a:lnTo>
                <a:lnTo>
                  <a:pt x="2808412" y="778332"/>
                </a:lnTo>
                <a:lnTo>
                  <a:pt x="0" y="778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144001" y="118954"/>
            <a:ext cx="2641600" cy="2482667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06400" y="492064"/>
            <a:ext cx="4333110" cy="4202134"/>
          </a:xfrm>
          <a:custGeom>
            <a:avLst/>
            <a:gdLst/>
            <a:ahLst/>
            <a:cxnLst/>
            <a:rect l="l" t="t" r="r" b="b"/>
            <a:pathLst>
              <a:path w="6499665" h="6303201">
                <a:moveTo>
                  <a:pt x="0" y="0"/>
                </a:moveTo>
                <a:lnTo>
                  <a:pt x="6499665" y="0"/>
                </a:lnTo>
                <a:lnTo>
                  <a:pt x="6499665" y="6303201"/>
                </a:lnTo>
                <a:lnTo>
                  <a:pt x="0" y="63032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actioninnocence.org/app/uploads/2020/08/SMOagelimit-2020.jpg">
            <a:extLst>
              <a:ext uri="{FF2B5EF4-FFF2-40B4-BE49-F238E27FC236}">
                <a16:creationId xmlns:a16="http://schemas.microsoft.com/office/drawing/2014/main" id="{5F72A1B0-5F13-4A55-B387-A59958A97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18" y="100671"/>
            <a:ext cx="5143500" cy="665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 descr="X (@X) / X">
            <a:extLst>
              <a:ext uri="{FF2B5EF4-FFF2-40B4-BE49-F238E27FC236}">
                <a16:creationId xmlns:a16="http://schemas.microsoft.com/office/drawing/2014/main" id="{5ADA9006-DE3B-4762-9E4E-24D1B13F354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556" y="1418792"/>
            <a:ext cx="216045" cy="2021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FEDF732-6A26-4402-9F76-BCC3310E11E4}"/>
              </a:ext>
            </a:extLst>
          </p:cNvPr>
          <p:cNvSpPr txBox="1"/>
          <p:nvPr/>
        </p:nvSpPr>
        <p:spPr>
          <a:xfrm>
            <a:off x="1381994" y="1408401"/>
            <a:ext cx="598241" cy="215444"/>
          </a:xfrm>
          <a:prstGeom prst="rect">
            <a:avLst/>
          </a:prstGeom>
          <a:solidFill>
            <a:srgbClr val="CC9900">
              <a:alpha val="92157"/>
            </a:srgbClr>
          </a:solidFill>
        </p:spPr>
        <p:txBody>
          <a:bodyPr wrap="none" rtlCol="0">
            <a:spAutoFit/>
          </a:bodyPr>
          <a:lstStyle/>
          <a:p>
            <a:pPr defTabSz="609630"/>
            <a:r>
              <a:rPr lang="fr-FR" sz="800" dirty="0">
                <a:solidFill>
                  <a:prstClr val="black"/>
                </a:solidFill>
                <a:latin typeface="Calibri"/>
              </a:rPr>
              <a:t>ex-twitter</a:t>
            </a:r>
            <a:endParaRPr lang="fr-CH" sz="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1" name="Image 10" descr="Whatsapp Logo - Images et vidéos libres de droits | Adobe Stock">
            <a:extLst>
              <a:ext uri="{FF2B5EF4-FFF2-40B4-BE49-F238E27FC236}">
                <a16:creationId xmlns:a16="http://schemas.microsoft.com/office/drawing/2014/main" id="{EBB6F3DD-3242-4574-80EE-44E80945602B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2" t="8183" r="20755" b="7271"/>
          <a:stretch/>
        </p:blipFill>
        <p:spPr bwMode="auto">
          <a:xfrm>
            <a:off x="3797935" y="1892818"/>
            <a:ext cx="225268" cy="2449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D4E3498-3AD7-4989-AD6E-0E604D7C67CC}"/>
              </a:ext>
            </a:extLst>
          </p:cNvPr>
          <p:cNvSpPr txBox="1"/>
          <p:nvPr/>
        </p:nvSpPr>
        <p:spPr>
          <a:xfrm>
            <a:off x="4070148" y="1830006"/>
            <a:ext cx="9316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fr-FR" sz="1400" dirty="0" err="1">
                <a:solidFill>
                  <a:prstClr val="black"/>
                </a:solidFill>
                <a:latin typeface="Calibri"/>
              </a:rPr>
              <a:t>Whatsapp</a:t>
            </a:r>
            <a:endParaRPr lang="fr-CH" sz="14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17154073-1258-43E1-9149-6A61E082BEC4}"/>
              </a:ext>
            </a:extLst>
          </p:cNvPr>
          <p:cNvCxnSpPr>
            <a:cxnSpLocks/>
          </p:cNvCxnSpPr>
          <p:nvPr/>
        </p:nvCxnSpPr>
        <p:spPr>
          <a:xfrm flipV="1">
            <a:off x="2196070" y="2015301"/>
            <a:ext cx="1601866" cy="2177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3">
            <a:extLst>
              <a:ext uri="{FF2B5EF4-FFF2-40B4-BE49-F238E27FC236}">
                <a16:creationId xmlns:a16="http://schemas.microsoft.com/office/drawing/2014/main" id="{533A0B29-A372-42CE-BA50-7FCA73F15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509" y="1620982"/>
            <a:ext cx="4439032" cy="3138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A2F9764-8D2A-43A1-BDF5-A711C8A70283}"/>
              </a:ext>
            </a:extLst>
          </p:cNvPr>
          <p:cNvSpPr txBox="1"/>
          <p:nvPr/>
        </p:nvSpPr>
        <p:spPr>
          <a:xfrm>
            <a:off x="8459389" y="6519447"/>
            <a:ext cx="38463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fr-CH" sz="800" dirty="0">
                <a:solidFill>
                  <a:prstClr val="black">
                    <a:alpha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https://fr.123rf.com/photo_44809114_3d-encha%C3%AEn%C3%A9-rendre-de-la-main-encha%C3%AEn%C3%A9-avec-de-multiples-cha%C3%AEnes.html</a:t>
            </a:r>
          </a:p>
        </p:txBody>
      </p:sp>
      <p:pic>
        <p:nvPicPr>
          <p:cNvPr id="17" name="Picture 8">
            <a:extLst>
              <a:ext uri="{FF2B5EF4-FFF2-40B4-BE49-F238E27FC236}">
                <a16:creationId xmlns:a16="http://schemas.microsoft.com/office/drawing/2014/main" id="{9C94D40B-888C-4917-A141-785006AC0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846" y="766155"/>
            <a:ext cx="1335778" cy="1111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7BEA5710-95BB-4B2B-92C4-38DBD9894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169" y="3307856"/>
            <a:ext cx="913341" cy="921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 descr="C:\Users\emerypa\AppData\Local\Microsoft\Windows\Temporary Internet Files\Content.IE5\0RS1U7HA\instagram[1].jpg">
            <a:extLst>
              <a:ext uri="{FF2B5EF4-FFF2-40B4-BE49-F238E27FC236}">
                <a16:creationId xmlns:a16="http://schemas.microsoft.com/office/drawing/2014/main" id="{B42CB251-FB86-4D9A-AFA8-71195148C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4366" y="3367558"/>
            <a:ext cx="1144517" cy="8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Image 19" descr="C:\Users\emerypa\AppData\Local\Microsoft\Windows\INetCache\Content.MSO\72B2C267.tmp">
            <a:extLst>
              <a:ext uri="{FF2B5EF4-FFF2-40B4-BE49-F238E27FC236}">
                <a16:creationId xmlns:a16="http://schemas.microsoft.com/office/drawing/2014/main" id="{FC5B4A1E-E48D-4CB7-9B11-29D141C08184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122" y="4662465"/>
            <a:ext cx="844750" cy="788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Picture 5">
            <a:extLst>
              <a:ext uri="{FF2B5EF4-FFF2-40B4-BE49-F238E27FC236}">
                <a16:creationId xmlns:a16="http://schemas.microsoft.com/office/drawing/2014/main" id="{17193567-59FC-4338-9EDD-9445B17FE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63" y="1806367"/>
            <a:ext cx="1022381" cy="1027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3" descr="C:\Users\emerypa\AppData\Local\Microsoft\Windows\Temporary Internet Files\Content.IE5\V0NWKRPN\front-1393846082939.flat[1].jpg">
            <a:extLst>
              <a:ext uri="{FF2B5EF4-FFF2-40B4-BE49-F238E27FC236}">
                <a16:creationId xmlns:a16="http://schemas.microsoft.com/office/drawing/2014/main" id="{03465F74-EB71-483A-9154-54FC7296C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857" y="4704071"/>
            <a:ext cx="913340" cy="919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Download Tiktok, Logo, Brand. Royalty-Free Stock ...">
            <a:extLst>
              <a:ext uri="{FF2B5EF4-FFF2-40B4-BE49-F238E27FC236}">
                <a16:creationId xmlns:a16="http://schemas.microsoft.com/office/drawing/2014/main" id="{B4A395E7-AC84-4C6A-B73F-CBE1B901FE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 r="5530"/>
          <a:stretch/>
        </p:blipFill>
        <p:spPr bwMode="auto">
          <a:xfrm>
            <a:off x="10833544" y="1597077"/>
            <a:ext cx="913340" cy="96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 descr="Le design pattern Observer (Observateur) - jpsymfony">
            <a:extLst>
              <a:ext uri="{FF2B5EF4-FFF2-40B4-BE49-F238E27FC236}">
                <a16:creationId xmlns:a16="http://schemas.microsoft.com/office/drawing/2014/main" id="{EF555837-7246-4C16-815D-33AD39A04E79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454" y="2113976"/>
            <a:ext cx="3741963" cy="23669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DCF9E1-C3C6-42FA-ADAA-0EB479B7D57A}"/>
              </a:ext>
            </a:extLst>
          </p:cNvPr>
          <p:cNvSpPr/>
          <p:nvPr/>
        </p:nvSpPr>
        <p:spPr>
          <a:xfrm>
            <a:off x="8459388" y="6207720"/>
            <a:ext cx="4068664" cy="225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115000"/>
              </a:lnSpc>
              <a:spcAft>
                <a:spcPts val="1000"/>
              </a:spcAft>
            </a:pPr>
            <a:r>
              <a:rPr lang="fr-CH" sz="800" dirty="0">
                <a:solidFill>
                  <a:srgbClr val="BFBFB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https://www.jpsymfony.com/design_patterns/le-design-pattern-observer-observateur</a:t>
            </a:r>
            <a:endParaRPr lang="fr-CH" sz="8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4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0589813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V="1">
            <a:off x="10761530" y="5690216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71627" y="161610"/>
            <a:ext cx="4427314" cy="6534781"/>
          </a:xfrm>
          <a:custGeom>
            <a:avLst/>
            <a:gdLst/>
            <a:ahLst/>
            <a:cxnLst/>
            <a:rect l="l" t="t" r="r" b="b"/>
            <a:pathLst>
              <a:path w="6640971" h="9802171">
                <a:moveTo>
                  <a:pt x="0" y="0"/>
                </a:moveTo>
                <a:lnTo>
                  <a:pt x="6640971" y="0"/>
                </a:lnTo>
                <a:lnTo>
                  <a:pt x="6640971" y="9802170"/>
                </a:lnTo>
                <a:lnTo>
                  <a:pt x="0" y="98021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474873" y="1515110"/>
            <a:ext cx="6412327" cy="4460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20"/>
              </a:lnSpc>
            </a:pPr>
            <a:r>
              <a:rPr lang="en-US" b="1" dirty="0">
                <a:solidFill>
                  <a:srgbClr val="4F81BD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Encourager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un dialogue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ouvert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sur les réseaux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sociaux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et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s’intéresser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à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ceux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qu’utilise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votre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enfant.</a:t>
            </a:r>
          </a:p>
          <a:p>
            <a:pPr defTabSz="609630">
              <a:lnSpc>
                <a:spcPts val="2520"/>
              </a:lnSpc>
            </a:pPr>
            <a:endParaRPr lang="en-US" dirty="0">
              <a:solidFill>
                <a:srgbClr val="000000"/>
              </a:solidFill>
              <a:latin typeface="Body Grotesque"/>
              <a:ea typeface="Body Grotesque"/>
              <a:cs typeface="Body Grotesque"/>
              <a:sym typeface="Body Grotesque"/>
            </a:endParaRPr>
          </a:p>
          <a:p>
            <a:pPr defTabSz="609630">
              <a:lnSpc>
                <a:spcPts val="2520"/>
              </a:lnSpc>
            </a:pPr>
            <a:endParaRPr lang="en-US" dirty="0">
              <a:solidFill>
                <a:srgbClr val="000000"/>
              </a:solidFill>
              <a:latin typeface="Body Grotesque"/>
              <a:ea typeface="Body Grotesque"/>
              <a:cs typeface="Body Grotesque"/>
              <a:sym typeface="Body Grotesque"/>
            </a:endParaRPr>
          </a:p>
          <a:p>
            <a:pPr defTabSz="609630">
              <a:lnSpc>
                <a:spcPts val="2520"/>
              </a:lnSpc>
            </a:pPr>
            <a:r>
              <a:rPr lang="en-US" b="1" dirty="0" err="1">
                <a:solidFill>
                  <a:srgbClr val="4F81BD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Sensibiliser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votre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enfant au partage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d’informations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personnelles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sensibles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.</a:t>
            </a:r>
          </a:p>
          <a:p>
            <a:pPr defTabSz="609630">
              <a:lnSpc>
                <a:spcPts val="2520"/>
              </a:lnSpc>
            </a:pPr>
            <a:endParaRPr lang="en-US" dirty="0">
              <a:solidFill>
                <a:srgbClr val="000000"/>
              </a:solidFill>
              <a:latin typeface="Body Grotesque"/>
              <a:ea typeface="Body Grotesque"/>
              <a:cs typeface="Body Grotesque"/>
              <a:sym typeface="Body Grotesque"/>
            </a:endParaRPr>
          </a:p>
          <a:p>
            <a:pPr defTabSz="609630">
              <a:lnSpc>
                <a:spcPts val="2520"/>
              </a:lnSpc>
            </a:pPr>
            <a:endParaRPr lang="en-US" dirty="0">
              <a:solidFill>
                <a:srgbClr val="000000"/>
              </a:solidFill>
              <a:latin typeface="Body Grotesque"/>
              <a:ea typeface="Body Grotesque"/>
              <a:cs typeface="Body Grotesque"/>
              <a:sym typeface="Body Grotesque"/>
            </a:endParaRPr>
          </a:p>
          <a:p>
            <a:pPr defTabSz="609630">
              <a:lnSpc>
                <a:spcPts val="2520"/>
              </a:lnSpc>
            </a:pPr>
            <a:r>
              <a:rPr lang="en-US" b="1" dirty="0" err="1">
                <a:solidFill>
                  <a:srgbClr val="4F81BD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Discuter</a:t>
            </a:r>
            <a:r>
              <a:rPr lang="en-US" b="1" dirty="0">
                <a:solidFill>
                  <a:srgbClr val="4F81BD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>
                <a:solidFill>
                  <a:prstClr val="black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avec </a:t>
            </a:r>
            <a:r>
              <a:rPr lang="en-US" dirty="0" err="1">
                <a:solidFill>
                  <a:prstClr val="black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votre</a:t>
            </a:r>
            <a:r>
              <a:rPr lang="en-US" dirty="0">
                <a:solidFill>
                  <a:prstClr val="black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enfant 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des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conséquences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du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cyberharcèlement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.</a:t>
            </a:r>
          </a:p>
          <a:p>
            <a:pPr defTabSz="609630">
              <a:lnSpc>
                <a:spcPts val="2520"/>
              </a:lnSpc>
            </a:pPr>
            <a:endParaRPr lang="en-US" dirty="0">
              <a:solidFill>
                <a:srgbClr val="000000"/>
              </a:solidFill>
              <a:latin typeface="Body Grotesque"/>
              <a:ea typeface="Body Grotesque"/>
              <a:cs typeface="Body Grotesque"/>
              <a:sym typeface="Body Grotesque"/>
            </a:endParaRPr>
          </a:p>
          <a:p>
            <a:pPr defTabSz="609630">
              <a:lnSpc>
                <a:spcPts val="2520"/>
              </a:lnSpc>
            </a:pPr>
            <a:endParaRPr lang="en-US" dirty="0">
              <a:solidFill>
                <a:srgbClr val="000000"/>
              </a:solidFill>
              <a:latin typeface="Body Grotesque"/>
              <a:ea typeface="Body Grotesque"/>
              <a:cs typeface="Body Grotesque"/>
              <a:sym typeface="Body Grotesque"/>
            </a:endParaRPr>
          </a:p>
          <a:p>
            <a:pPr defTabSz="609630">
              <a:lnSpc>
                <a:spcPts val="2520"/>
              </a:lnSpc>
            </a:pPr>
            <a:r>
              <a:rPr lang="en-US" b="1" dirty="0">
                <a:solidFill>
                  <a:srgbClr val="4F81BD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Parler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avec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votre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enfant des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risques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liés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aux rencontres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en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ligne</a:t>
            </a:r>
            <a:r>
              <a:rPr lang="en-US" dirty="0">
                <a:solidFill>
                  <a:srgbClr val="000000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.</a:t>
            </a:r>
          </a:p>
        </p:txBody>
      </p:sp>
      <p:sp>
        <p:nvSpPr>
          <p:cNvPr id="6" name="Freeform 6"/>
          <p:cNvSpPr/>
          <p:nvPr/>
        </p:nvSpPr>
        <p:spPr>
          <a:xfrm>
            <a:off x="5139694" y="1554046"/>
            <a:ext cx="214799" cy="242416"/>
          </a:xfrm>
          <a:custGeom>
            <a:avLst/>
            <a:gdLst/>
            <a:ahLst/>
            <a:cxnLst/>
            <a:rect l="l" t="t" r="r" b="b"/>
            <a:pathLst>
              <a:path w="322198" h="363624">
                <a:moveTo>
                  <a:pt x="0" y="0"/>
                </a:moveTo>
                <a:lnTo>
                  <a:pt x="322198" y="0"/>
                </a:lnTo>
                <a:lnTo>
                  <a:pt x="322198" y="363624"/>
                </a:lnTo>
                <a:lnTo>
                  <a:pt x="0" y="3636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139694" y="2825162"/>
            <a:ext cx="214799" cy="242416"/>
          </a:xfrm>
          <a:custGeom>
            <a:avLst/>
            <a:gdLst/>
            <a:ahLst/>
            <a:cxnLst/>
            <a:rect l="l" t="t" r="r" b="b"/>
            <a:pathLst>
              <a:path w="322198" h="363624">
                <a:moveTo>
                  <a:pt x="0" y="0"/>
                </a:moveTo>
                <a:lnTo>
                  <a:pt x="322198" y="0"/>
                </a:lnTo>
                <a:lnTo>
                  <a:pt x="322198" y="363623"/>
                </a:lnTo>
                <a:lnTo>
                  <a:pt x="0" y="3636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5139694" y="4050237"/>
            <a:ext cx="214799" cy="242416"/>
          </a:xfrm>
          <a:custGeom>
            <a:avLst/>
            <a:gdLst/>
            <a:ahLst/>
            <a:cxnLst/>
            <a:rect l="l" t="t" r="r" b="b"/>
            <a:pathLst>
              <a:path w="322198" h="363624">
                <a:moveTo>
                  <a:pt x="0" y="0"/>
                </a:moveTo>
                <a:lnTo>
                  <a:pt x="322198" y="0"/>
                </a:lnTo>
                <a:lnTo>
                  <a:pt x="322198" y="363624"/>
                </a:lnTo>
                <a:lnTo>
                  <a:pt x="0" y="3636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139694" y="5428825"/>
            <a:ext cx="214799" cy="242416"/>
          </a:xfrm>
          <a:custGeom>
            <a:avLst/>
            <a:gdLst/>
            <a:ahLst/>
            <a:cxnLst/>
            <a:rect l="l" t="t" r="r" b="b"/>
            <a:pathLst>
              <a:path w="322198" h="363624">
                <a:moveTo>
                  <a:pt x="0" y="0"/>
                </a:moveTo>
                <a:lnTo>
                  <a:pt x="322198" y="0"/>
                </a:lnTo>
                <a:lnTo>
                  <a:pt x="322198" y="363624"/>
                </a:lnTo>
                <a:lnTo>
                  <a:pt x="0" y="3636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46507" y="164582"/>
            <a:ext cx="3893145" cy="1200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53"/>
              </a:lnSpc>
            </a:pPr>
            <a:r>
              <a:rPr lang="en-US" sz="3466">
                <a:solidFill>
                  <a:srgbClr val="000000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Conseils de prévention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95704" y="2273377"/>
            <a:ext cx="4596296" cy="4630547"/>
            <a:chOff x="0" y="0"/>
            <a:chExt cx="9192592" cy="926109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369" r="369"/>
            <a:stretch>
              <a:fillRect/>
            </a:stretch>
          </p:blipFill>
          <p:spPr>
            <a:xfrm>
              <a:off x="0" y="0"/>
              <a:ext cx="9192592" cy="9261094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0056451" y="-866268"/>
            <a:ext cx="2754967" cy="2407848"/>
          </a:xfrm>
          <a:custGeom>
            <a:avLst/>
            <a:gdLst/>
            <a:ahLst/>
            <a:cxnLst/>
            <a:rect l="l" t="t" r="r" b="b"/>
            <a:pathLst>
              <a:path w="4132451" h="3611772">
                <a:moveTo>
                  <a:pt x="0" y="0"/>
                </a:moveTo>
                <a:lnTo>
                  <a:pt x="4132451" y="0"/>
                </a:lnTo>
                <a:lnTo>
                  <a:pt x="4132451" y="3611771"/>
                </a:lnTo>
                <a:lnTo>
                  <a:pt x="0" y="3611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1579311" y="506899"/>
            <a:ext cx="10820400" cy="54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  <a:spcBef>
                <a:spcPct val="0"/>
              </a:spcBef>
            </a:pPr>
            <a:r>
              <a:rPr lang="en-US" sz="3734" dirty="0">
                <a:solidFill>
                  <a:srgbClr val="293E43"/>
                </a:solidFill>
                <a:latin typeface="Rockstone"/>
                <a:ea typeface="Rockstone"/>
                <a:cs typeface="Rockstone"/>
                <a:sym typeface="Rockstone"/>
              </a:rPr>
              <a:t>Harcèlement / </a:t>
            </a:r>
            <a:r>
              <a:rPr lang="en-US" sz="3734" dirty="0" err="1">
                <a:solidFill>
                  <a:srgbClr val="293E43"/>
                </a:solidFill>
                <a:latin typeface="Rockstone"/>
                <a:ea typeface="Rockstone"/>
                <a:cs typeface="Rockstone"/>
                <a:sym typeface="Rockstone"/>
              </a:rPr>
              <a:t>cyberharcèlement</a:t>
            </a:r>
            <a:endParaRPr lang="en-US" sz="3734" dirty="0">
              <a:solidFill>
                <a:srgbClr val="293E43"/>
              </a:solidFill>
              <a:latin typeface="Rockstone"/>
              <a:ea typeface="Rockstone"/>
              <a:cs typeface="Rockstone"/>
              <a:sym typeface="Rockstone"/>
            </a:endParaRPr>
          </a:p>
        </p:txBody>
      </p:sp>
      <p:sp>
        <p:nvSpPr>
          <p:cNvPr id="6" name="Freeform 6"/>
          <p:cNvSpPr/>
          <p:nvPr/>
        </p:nvSpPr>
        <p:spPr>
          <a:xfrm flipH="1" flipV="1">
            <a:off x="-12700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1961951"/>
                </a:moveTo>
                <a:lnTo>
                  <a:pt x="0" y="1961951"/>
                </a:lnTo>
                <a:lnTo>
                  <a:pt x="0" y="0"/>
                </a:lnTo>
                <a:lnTo>
                  <a:pt x="2403281" y="0"/>
                </a:lnTo>
                <a:lnTo>
                  <a:pt x="2403281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 flipH="1" flipV="1">
            <a:off x="-12700" y="5736141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1751676"/>
                </a:moveTo>
                <a:lnTo>
                  <a:pt x="0" y="1751676"/>
                </a:lnTo>
                <a:lnTo>
                  <a:pt x="0" y="0"/>
                </a:lnTo>
                <a:lnTo>
                  <a:pt x="2145705" y="0"/>
                </a:lnTo>
                <a:lnTo>
                  <a:pt x="2145705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2343" y="2228928"/>
            <a:ext cx="6532375" cy="2268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ts val="3640"/>
              </a:lnSpc>
            </a:pP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Le </a:t>
            </a:r>
            <a:r>
              <a:rPr lang="en-US" sz="2599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harcèlement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est un </a:t>
            </a:r>
            <a:r>
              <a:rPr lang="en-US" sz="2599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comportement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sz="2599" b="1" dirty="0" err="1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répété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de la part d’un </a:t>
            </a:r>
            <a:r>
              <a:rPr lang="en-US" sz="2599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groupe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sz="2599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visant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à </a:t>
            </a:r>
            <a:r>
              <a:rPr lang="en-US" sz="2599" b="1" dirty="0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blesser, </a:t>
            </a:r>
            <a:r>
              <a:rPr lang="en-US" sz="2599" b="1" dirty="0" err="1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intimider</a:t>
            </a:r>
            <a:r>
              <a:rPr lang="en-US" sz="2599" b="1" dirty="0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2599" b="1" dirty="0" err="1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ou</a:t>
            </a:r>
            <a:r>
              <a:rPr lang="en-US" sz="2599" b="1" dirty="0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2599" b="1" dirty="0" err="1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humilier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sz="2599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une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sz="2599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personne</a:t>
            </a:r>
            <a:r>
              <a:rPr lang="en-US" sz="2599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par des </a:t>
            </a:r>
            <a:r>
              <a:rPr lang="en-US" sz="2599" b="1" dirty="0" err="1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moqueries</a:t>
            </a:r>
            <a:r>
              <a:rPr lang="en-US" sz="2599" b="1" dirty="0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, des menaces </a:t>
            </a:r>
            <a:r>
              <a:rPr lang="en-US" sz="2599" b="1" dirty="0" err="1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ou</a:t>
            </a:r>
            <a:r>
              <a:rPr lang="en-US" sz="2599" b="1" dirty="0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des </a:t>
            </a:r>
            <a:r>
              <a:rPr lang="en-US" sz="2599" b="1" dirty="0" err="1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agressions</a:t>
            </a:r>
            <a:r>
              <a:rPr lang="en-US" sz="2599" b="1" dirty="0">
                <a:solidFill>
                  <a:srgbClr val="FF3131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. 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2343" y="4744103"/>
            <a:ext cx="6532375" cy="1194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 defTabSz="609630">
              <a:lnSpc>
                <a:spcPts val="3173"/>
              </a:lnSpc>
            </a:pP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La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victime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ne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peut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pas se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défendre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seule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, car les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agresseurs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ont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le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pouvoir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et le </a:t>
            </a:r>
            <a:r>
              <a:rPr lang="en-US" sz="2266" dirty="0" err="1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contrôle</a:t>
            </a:r>
            <a:r>
              <a:rPr lang="en-US" sz="2266" dirty="0">
                <a:solidFill>
                  <a:srgbClr val="293E43"/>
                </a:solidFill>
                <a:latin typeface="Body Grotesque"/>
                <a:ea typeface="Body Grotesque"/>
                <a:cs typeface="Body Grotesque"/>
                <a:sym typeface="Body Grotesque"/>
              </a:rPr>
              <a:t> sur la situation.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4865094"/>
            <a:ext cx="3499717" cy="2335266"/>
          </a:xfrm>
          <a:custGeom>
            <a:avLst/>
            <a:gdLst/>
            <a:ahLst/>
            <a:cxnLst/>
            <a:rect l="l" t="t" r="r" b="b"/>
            <a:pathLst>
              <a:path w="5249576" h="3502899">
                <a:moveTo>
                  <a:pt x="5249576" y="3502898"/>
                </a:moveTo>
                <a:lnTo>
                  <a:pt x="0" y="3502898"/>
                </a:lnTo>
                <a:lnTo>
                  <a:pt x="0" y="0"/>
                </a:lnTo>
                <a:lnTo>
                  <a:pt x="5249576" y="0"/>
                </a:lnTo>
                <a:lnTo>
                  <a:pt x="5249576" y="350289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V="1">
            <a:off x="10589813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V="1">
            <a:off x="10761530" y="5690216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9672754" y="-866268"/>
            <a:ext cx="3138665" cy="2743200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61004" y="638683"/>
            <a:ext cx="8574369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320"/>
              </a:lnSpc>
            </a:pPr>
            <a:r>
              <a:rPr lang="en-US" sz="5600" dirty="0" err="1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Que</a:t>
            </a: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doit faire la </a:t>
            </a:r>
            <a:r>
              <a:rPr lang="en-US" sz="5600" dirty="0" err="1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victime</a:t>
            </a: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2718" y="2398392"/>
            <a:ext cx="7074297" cy="2657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6695" lvl="1" indent="-368348" defTabSz="609630">
              <a:lnSpc>
                <a:spcPts val="4163"/>
              </a:lnSpc>
              <a:buFont typeface="Arial"/>
              <a:buChar char="•"/>
            </a:pPr>
            <a:r>
              <a:rPr lang="en-US" sz="3412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Parler</a:t>
            </a:r>
            <a:r>
              <a:rPr lang="en-US" sz="3412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</a:p>
          <a:p>
            <a:pPr defTabSz="609630">
              <a:lnSpc>
                <a:spcPts val="4163"/>
              </a:lnSpc>
            </a:pPr>
            <a:endParaRPr lang="en-US" sz="3412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  <a:p>
            <a:pPr marL="736695" lvl="1" indent="-368348" algn="just" defTabSz="609630">
              <a:lnSpc>
                <a:spcPts val="4163"/>
              </a:lnSpc>
              <a:buFont typeface="Arial"/>
              <a:buChar char="•"/>
            </a:pPr>
            <a:r>
              <a:rPr lang="en-US" sz="3412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Ne pas se </a:t>
            </a:r>
            <a:r>
              <a:rPr lang="en-US" sz="3412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mettre</a:t>
            </a:r>
            <a:r>
              <a:rPr lang="en-US" sz="3412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3412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en</a:t>
            </a:r>
            <a:r>
              <a:rPr lang="en-US" sz="3412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3412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difficulté</a:t>
            </a:r>
            <a:r>
              <a:rPr lang="en-US" sz="3412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</a:p>
          <a:p>
            <a:pPr algn="just" defTabSz="609630">
              <a:lnSpc>
                <a:spcPts val="4163"/>
              </a:lnSpc>
            </a:pPr>
            <a:endParaRPr lang="en-US" sz="3412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  <a:p>
            <a:pPr marL="736695" lvl="1" indent="-368348" algn="just" defTabSz="609630">
              <a:lnSpc>
                <a:spcPts val="4163"/>
              </a:lnSpc>
              <a:buFont typeface="Arial"/>
              <a:buChar char="•"/>
            </a:pPr>
            <a:r>
              <a:rPr lang="en-US" sz="3412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Récolter</a:t>
            </a:r>
            <a:r>
              <a:rPr lang="en-US" sz="3412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des </a:t>
            </a:r>
            <a:r>
              <a:rPr lang="en-US" sz="3412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preuves</a:t>
            </a:r>
            <a:endParaRPr lang="en-US" sz="3412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5359399"/>
            <a:ext cx="2692400" cy="1840960"/>
          </a:xfrm>
          <a:custGeom>
            <a:avLst/>
            <a:gdLst/>
            <a:ahLst/>
            <a:cxnLst/>
            <a:rect l="l" t="t" r="r" b="b"/>
            <a:pathLst>
              <a:path w="5249576" h="3502899">
                <a:moveTo>
                  <a:pt x="5249576" y="3502898"/>
                </a:moveTo>
                <a:lnTo>
                  <a:pt x="0" y="3502898"/>
                </a:lnTo>
                <a:lnTo>
                  <a:pt x="0" y="0"/>
                </a:lnTo>
                <a:lnTo>
                  <a:pt x="5249576" y="0"/>
                </a:lnTo>
                <a:lnTo>
                  <a:pt x="5249576" y="350289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V="1">
            <a:off x="10589813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V="1">
            <a:off x="10761530" y="5690216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9672754" y="-866268"/>
            <a:ext cx="3138665" cy="2743200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50919" y="638683"/>
            <a:ext cx="8948681" cy="13593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5320"/>
              </a:lnSpc>
            </a:pP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Que </a:t>
            </a:r>
            <a:r>
              <a:rPr lang="en-US" sz="5600" dirty="0" err="1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doivent</a:t>
            </a: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faire les parents 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53744" y="1752600"/>
            <a:ext cx="9398000" cy="47828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36695" lvl="1" indent="-368348" algn="just" defTabSz="609630">
              <a:lnSpc>
                <a:spcPts val="4163"/>
              </a:lnSpc>
              <a:buFont typeface="Arial"/>
              <a:buChar char="•"/>
            </a:pP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Discussion entre parents</a:t>
            </a:r>
          </a:p>
          <a:p>
            <a:pPr algn="just" defTabSz="609630">
              <a:lnSpc>
                <a:spcPts val="4163"/>
              </a:lnSpc>
            </a:pPr>
            <a:endParaRPr lang="en-US" sz="2400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  <a:p>
            <a:pPr marL="736695" lvl="1" indent="-368348" algn="just" defTabSz="609630">
              <a:lnSpc>
                <a:spcPts val="4163"/>
              </a:lnSpc>
              <a:buFont typeface="Arial"/>
              <a:buChar char="•"/>
            </a:pP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Intervention de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l’école</a:t>
            </a: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si</a:t>
            </a: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cadre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scolaire</a:t>
            </a: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/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heures</a:t>
            </a: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d’école</a:t>
            </a:r>
            <a:endParaRPr lang="en-US" sz="2400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  <a:p>
            <a:pPr algn="just" defTabSz="609630">
              <a:lnSpc>
                <a:spcPts val="4163"/>
              </a:lnSpc>
            </a:pPr>
            <a:endParaRPr lang="en-US" sz="2400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  <a:p>
            <a:pPr marL="736695" lvl="1" indent="-368348" algn="just" defTabSz="609630">
              <a:lnSpc>
                <a:spcPts val="4163"/>
              </a:lnSpc>
              <a:buFont typeface="Arial"/>
              <a:buChar char="•"/>
            </a:pP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Conciliation </a:t>
            </a:r>
          </a:p>
          <a:p>
            <a:pPr algn="just" defTabSz="609630">
              <a:lnSpc>
                <a:spcPts val="4163"/>
              </a:lnSpc>
            </a:pP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        (police / parents / enfants / école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si</a:t>
            </a: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besoin</a:t>
            </a: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)</a:t>
            </a:r>
          </a:p>
          <a:p>
            <a:pPr algn="just" defTabSz="609630">
              <a:lnSpc>
                <a:spcPts val="4163"/>
              </a:lnSpc>
            </a:pPr>
            <a:endParaRPr lang="en-US" sz="2400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  <a:p>
            <a:pPr marL="736695" lvl="1" indent="-368348" algn="just" defTabSz="609630">
              <a:lnSpc>
                <a:spcPts val="4163"/>
              </a:lnSpc>
              <a:buFont typeface="Arial"/>
              <a:buChar char="•"/>
            </a:pP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Plainte</a:t>
            </a:r>
            <a:r>
              <a:rPr lang="en-US" sz="2400" b="1" dirty="0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 </a:t>
            </a:r>
            <a:r>
              <a:rPr lang="en-US" sz="2400" b="1" dirty="0" err="1">
                <a:solidFill>
                  <a:srgbClr val="293E43"/>
                </a:solidFill>
                <a:latin typeface="Body Grotesque Bold"/>
                <a:ea typeface="Body Grotesque Bold"/>
                <a:cs typeface="Body Grotesque Bold"/>
                <a:sym typeface="Body Grotesque Bold"/>
              </a:rPr>
              <a:t>pénale</a:t>
            </a:r>
            <a:endParaRPr lang="en-US" sz="2400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  <a:p>
            <a:pPr algn="just" defTabSz="609630">
              <a:lnSpc>
                <a:spcPts val="4163"/>
              </a:lnSpc>
            </a:pPr>
            <a:endParaRPr lang="en-US" sz="2400" b="1" dirty="0">
              <a:solidFill>
                <a:srgbClr val="293E43"/>
              </a:solidFill>
              <a:latin typeface="Body Grotesque Bold"/>
              <a:ea typeface="Body Grotesque Bold"/>
              <a:cs typeface="Body Grotesque Bold"/>
              <a:sym typeface="Body Grotesque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0589813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V="1">
            <a:off x="10761530" y="5690216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20676335-6D33-08D2-AC3F-B605AF9E3CFF}"/>
              </a:ext>
            </a:extLst>
          </p:cNvPr>
          <p:cNvSpPr txBox="1"/>
          <p:nvPr/>
        </p:nvSpPr>
        <p:spPr>
          <a:xfrm>
            <a:off x="-1579311" y="506899"/>
            <a:ext cx="10820400" cy="541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480"/>
              </a:lnSpc>
              <a:spcBef>
                <a:spcPct val="0"/>
              </a:spcBef>
            </a:pPr>
            <a:r>
              <a:rPr lang="en-US" sz="3734" dirty="0">
                <a:solidFill>
                  <a:srgbClr val="293E43"/>
                </a:solidFill>
                <a:latin typeface="Rockstone"/>
                <a:ea typeface="Rockstone"/>
                <a:cs typeface="Rockstone"/>
                <a:sym typeface="Rockstone"/>
              </a:rPr>
              <a:t>Couteaux et </a:t>
            </a:r>
            <a:r>
              <a:rPr lang="en-US" sz="3734" dirty="0" err="1">
                <a:solidFill>
                  <a:srgbClr val="293E43"/>
                </a:solidFill>
                <a:latin typeface="Rockstone"/>
                <a:ea typeface="Rockstone"/>
                <a:cs typeface="Rockstone"/>
                <a:sym typeface="Rockstone"/>
              </a:rPr>
              <a:t>objets</a:t>
            </a:r>
            <a:r>
              <a:rPr lang="en-US" sz="3734" dirty="0">
                <a:solidFill>
                  <a:srgbClr val="293E43"/>
                </a:solidFill>
                <a:latin typeface="Rockstone"/>
                <a:ea typeface="Rockstone"/>
                <a:cs typeface="Rockstone"/>
                <a:sym typeface="Rockstone"/>
              </a:rPr>
              <a:t> </a:t>
            </a:r>
            <a:r>
              <a:rPr lang="en-US" sz="3734" dirty="0" err="1">
                <a:solidFill>
                  <a:srgbClr val="293E43"/>
                </a:solidFill>
                <a:latin typeface="Rockstone"/>
                <a:ea typeface="Rockstone"/>
                <a:cs typeface="Rockstone"/>
                <a:sym typeface="Rockstone"/>
              </a:rPr>
              <a:t>dangereux</a:t>
            </a:r>
            <a:r>
              <a:rPr lang="en-US" sz="3734" dirty="0">
                <a:solidFill>
                  <a:srgbClr val="293E43"/>
                </a:solidFill>
                <a:latin typeface="Rockstone"/>
                <a:ea typeface="Rockstone"/>
                <a:cs typeface="Rockstone"/>
                <a:sym typeface="Rockstone"/>
              </a:rPr>
              <a:t> </a:t>
            </a:r>
          </a:p>
        </p:txBody>
      </p:sp>
      <p:pic>
        <p:nvPicPr>
          <p:cNvPr id="12" name="Image 11" descr="Une image contenant arme, couteau, Lame, Arme de corps-à-corps&#10;&#10;Description générée automatiquement">
            <a:extLst>
              <a:ext uri="{FF2B5EF4-FFF2-40B4-BE49-F238E27FC236}">
                <a16:creationId xmlns:a16="http://schemas.microsoft.com/office/drawing/2014/main" id="{5AE8B69A-4C47-6762-068E-99E574D597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571725">
            <a:off x="36556" y="3718671"/>
            <a:ext cx="4142615" cy="796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Freeform 7">
            <a:extLst>
              <a:ext uri="{FF2B5EF4-FFF2-40B4-BE49-F238E27FC236}">
                <a16:creationId xmlns:a16="http://schemas.microsoft.com/office/drawing/2014/main" id="{349FDA29-3E0B-B682-8595-7F03E30BDC4A}"/>
              </a:ext>
            </a:extLst>
          </p:cNvPr>
          <p:cNvSpPr/>
          <p:nvPr/>
        </p:nvSpPr>
        <p:spPr>
          <a:xfrm>
            <a:off x="9601200" y="-578298"/>
            <a:ext cx="3138665" cy="2743200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4" name="Image 13" descr="Une image contenant couteau, arme, Arme blanche, Arme de corps-à-corps&#10;&#10;Description générée automatiquement">
            <a:extLst>
              <a:ext uri="{FF2B5EF4-FFF2-40B4-BE49-F238E27FC236}">
                <a16:creationId xmlns:a16="http://schemas.microsoft.com/office/drawing/2014/main" id="{CB8E87BC-A57C-824D-5F64-182CB9D7E0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207371">
            <a:off x="3071238" y="3754699"/>
            <a:ext cx="4262553" cy="724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39780890-5924-8243-F8C9-637DC98FFF1A}"/>
              </a:ext>
            </a:extLst>
          </p:cNvPr>
          <p:cNvSpPr txBox="1"/>
          <p:nvPr/>
        </p:nvSpPr>
        <p:spPr>
          <a:xfrm>
            <a:off x="6993121" y="3632200"/>
            <a:ext cx="4474302" cy="74879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defTabSz="609630"/>
            <a:r>
              <a:rPr lang="fr-CH" sz="2133" dirty="0">
                <a:solidFill>
                  <a:prstClr val="black"/>
                </a:solidFill>
                <a:latin typeface="Barlow Light" panose="00000400000000000000" pitchFamily="2" charset="0"/>
              </a:rPr>
              <a:t>Un couteau n’offre aucune protection,</a:t>
            </a:r>
          </a:p>
          <a:p>
            <a:pPr defTabSz="609630"/>
            <a:r>
              <a:rPr lang="fr-CH" sz="2133" dirty="0">
                <a:solidFill>
                  <a:prstClr val="black"/>
                </a:solidFill>
                <a:latin typeface="Barlow Light" panose="00000400000000000000" pitchFamily="2" charset="0"/>
              </a:rPr>
              <a:t>il n’amène que des problèmes !</a:t>
            </a: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0A557A7C-F268-7275-A082-CD0B1B6AD044}"/>
              </a:ext>
            </a:extLst>
          </p:cNvPr>
          <p:cNvSpPr/>
          <p:nvPr/>
        </p:nvSpPr>
        <p:spPr>
          <a:xfrm flipH="1">
            <a:off x="-12700" y="1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Freeform 4">
            <a:extLst>
              <a:ext uri="{FF2B5EF4-FFF2-40B4-BE49-F238E27FC236}">
                <a16:creationId xmlns:a16="http://schemas.microsoft.com/office/drawing/2014/main" id="{E3DD78DC-68E8-85FA-5A99-FFAB9238D5EC}"/>
              </a:ext>
            </a:extLst>
          </p:cNvPr>
          <p:cNvSpPr/>
          <p:nvPr/>
        </p:nvSpPr>
        <p:spPr>
          <a:xfrm flipH="1">
            <a:off x="-12700" y="0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1555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V="1">
            <a:off x="10589813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V="1">
            <a:off x="10761530" y="5690216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9672754" y="-866268"/>
            <a:ext cx="3138665" cy="2743200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543137" y="3589951"/>
            <a:ext cx="4733711" cy="2550287"/>
          </a:xfrm>
          <a:custGeom>
            <a:avLst/>
            <a:gdLst/>
            <a:ahLst/>
            <a:cxnLst/>
            <a:rect l="l" t="t" r="r" b="b"/>
            <a:pathLst>
              <a:path w="7100567" h="3825430">
                <a:moveTo>
                  <a:pt x="0" y="0"/>
                </a:moveTo>
                <a:lnTo>
                  <a:pt x="7100567" y="0"/>
                </a:lnTo>
                <a:lnTo>
                  <a:pt x="7100567" y="3825430"/>
                </a:lnTo>
                <a:lnTo>
                  <a:pt x="0" y="38254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961483" y="1745686"/>
            <a:ext cx="3110032" cy="4092778"/>
          </a:xfrm>
          <a:custGeom>
            <a:avLst/>
            <a:gdLst/>
            <a:ahLst/>
            <a:cxnLst/>
            <a:rect l="l" t="t" r="r" b="b"/>
            <a:pathLst>
              <a:path w="4665048" h="6139167">
                <a:moveTo>
                  <a:pt x="0" y="0"/>
                </a:moveTo>
                <a:lnTo>
                  <a:pt x="4665047" y="0"/>
                </a:lnTo>
                <a:lnTo>
                  <a:pt x="4665047" y="6139167"/>
                </a:lnTo>
                <a:lnTo>
                  <a:pt x="0" y="61391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196235" y="2253869"/>
            <a:ext cx="2476519" cy="2879160"/>
          </a:xfrm>
          <a:custGeom>
            <a:avLst/>
            <a:gdLst/>
            <a:ahLst/>
            <a:cxnLst/>
            <a:rect l="l" t="t" r="r" b="b"/>
            <a:pathLst>
              <a:path w="3714779" h="4318740">
                <a:moveTo>
                  <a:pt x="0" y="0"/>
                </a:moveTo>
                <a:lnTo>
                  <a:pt x="3714779" y="0"/>
                </a:lnTo>
                <a:lnTo>
                  <a:pt x="3714779" y="4318740"/>
                </a:lnTo>
                <a:lnTo>
                  <a:pt x="0" y="43187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8915176" y="2570025"/>
            <a:ext cx="958993" cy="924389"/>
          </a:xfrm>
          <a:custGeom>
            <a:avLst/>
            <a:gdLst/>
            <a:ahLst/>
            <a:cxnLst/>
            <a:rect l="l" t="t" r="r" b="b"/>
            <a:pathLst>
              <a:path w="1438489" h="1386584">
                <a:moveTo>
                  <a:pt x="0" y="0"/>
                </a:moveTo>
                <a:lnTo>
                  <a:pt x="1438489" y="0"/>
                </a:lnTo>
                <a:lnTo>
                  <a:pt x="1438489" y="1386584"/>
                </a:lnTo>
                <a:lnTo>
                  <a:pt x="0" y="13865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50919" y="638683"/>
            <a:ext cx="7593699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320"/>
              </a:lnSpc>
            </a:pPr>
            <a:r>
              <a:rPr lang="en-US" sz="5600" dirty="0" err="1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Trottinette</a:t>
            </a: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  <a:r>
              <a:rPr lang="en-US" sz="5600" dirty="0" err="1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électrique</a:t>
            </a: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7351" y="1682186"/>
            <a:ext cx="2665015" cy="57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4853"/>
              </a:lnSpc>
            </a:pPr>
            <a:r>
              <a:rPr lang="en-US" sz="3466" b="1">
                <a:solidFill>
                  <a:srgbClr val="FF313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Dès 16 ans !</a:t>
            </a:r>
            <a:r>
              <a:rPr lang="en-US" sz="3466" b="1">
                <a:solidFill>
                  <a:srgbClr val="1B1A1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50920" y="2973265"/>
            <a:ext cx="4563585" cy="468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014"/>
              </a:lnSpc>
            </a:pPr>
            <a:r>
              <a:rPr lang="en-US" sz="2867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dès</a:t>
            </a:r>
            <a:r>
              <a:rPr lang="en-US" sz="2867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14 </a:t>
            </a:r>
            <a:r>
              <a:rPr lang="en-US" sz="2867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ans</a:t>
            </a:r>
            <a:r>
              <a:rPr lang="en-US" sz="2867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avec </a:t>
            </a:r>
            <a:r>
              <a:rPr lang="en-US" sz="2867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permis</a:t>
            </a:r>
            <a:endParaRPr lang="en-US" sz="2867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" name="Freeform 2"/>
          <p:cNvSpPr/>
          <p:nvPr/>
        </p:nvSpPr>
        <p:spPr>
          <a:xfrm flipH="1" flipV="1">
            <a:off x="0" y="4865094"/>
            <a:ext cx="3499717" cy="2335266"/>
          </a:xfrm>
          <a:custGeom>
            <a:avLst/>
            <a:gdLst/>
            <a:ahLst/>
            <a:cxnLst/>
            <a:rect l="l" t="t" r="r" b="b"/>
            <a:pathLst>
              <a:path w="5249576" h="3502899">
                <a:moveTo>
                  <a:pt x="5249576" y="3502898"/>
                </a:moveTo>
                <a:lnTo>
                  <a:pt x="0" y="3502898"/>
                </a:lnTo>
                <a:lnTo>
                  <a:pt x="0" y="0"/>
                </a:lnTo>
                <a:lnTo>
                  <a:pt x="5249576" y="0"/>
                </a:lnTo>
                <a:lnTo>
                  <a:pt x="5249576" y="350289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tour à l'école. Le pictogramme de bonhomme allumette représente des écoliers retournant à l'école. Les parents sont heureux, mais les enfants sont tristes. Le jeu d'icônes montre également que l'élève ou l'élève se rend à l'école avec un bus. - 103679234">
            <a:extLst>
              <a:ext uri="{FF2B5EF4-FFF2-40B4-BE49-F238E27FC236}">
                <a16:creationId xmlns:a16="http://schemas.microsoft.com/office/drawing/2014/main" id="{45768DE3-40E5-45F0-947F-AD49BF13A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612" y="1697924"/>
            <a:ext cx="5065913" cy="422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7925311-1E87-43EB-8EE9-EBFD07107642}"/>
              </a:ext>
            </a:extLst>
          </p:cNvPr>
          <p:cNvSpPr/>
          <p:nvPr/>
        </p:nvSpPr>
        <p:spPr>
          <a:xfrm>
            <a:off x="374072" y="6289385"/>
            <a:ext cx="12192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fr-CH" sz="1100" dirty="0">
                <a:solidFill>
                  <a:prstClr val="black"/>
                </a:solidFill>
                <a:latin typeface="Calibri"/>
              </a:rPr>
              <a:t>https://fr.123rf.com/photo_103679234_retour-%C3%A0-l-%C3%A9cole-le-pictogramme-de-bonhomme-allumette-repr%C3%A9sente-des-%C3%A9coliers-retournant-%C3%A0-l-%C3%A9cole.html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53A74FE-524A-47C9-9D9E-5B4E15ED5917}"/>
              </a:ext>
            </a:extLst>
          </p:cNvPr>
          <p:cNvSpPr txBox="1">
            <a:spLocks noChangeArrowheads="1"/>
          </p:cNvSpPr>
          <p:nvPr/>
        </p:nvSpPr>
        <p:spPr>
          <a:xfrm>
            <a:off x="2605307" y="472551"/>
            <a:ext cx="7729531" cy="931863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defTabSz="609630">
              <a:buClr>
                <a:srgbClr val="F79646">
                  <a:lumMod val="75000"/>
                </a:srgbClr>
              </a:buClr>
              <a:buNone/>
              <a:defRPr/>
            </a:pPr>
            <a:r>
              <a:rPr lang="fr-CH" altLang="fr-FR" sz="4000" b="0" dirty="0" err="1">
                <a:solidFill>
                  <a:prstClr val="black"/>
                </a:solidFill>
                <a:effectLst/>
                <a:latin typeface="Calibri"/>
                <a:cs typeface="Arial" panose="020B0604020202020204" pitchFamily="34" charset="0"/>
              </a:rPr>
              <a:t>Etre</a:t>
            </a:r>
            <a:r>
              <a:rPr lang="fr-CH" altLang="fr-FR" sz="4000" b="0" dirty="0">
                <a:solidFill>
                  <a:prstClr val="black"/>
                </a:solidFill>
                <a:effectLst/>
                <a:latin typeface="Calibri"/>
                <a:cs typeface="Arial" panose="020B0604020202020204" pitchFamily="34" charset="0"/>
              </a:rPr>
              <a:t> parents… pas toujours facile !</a:t>
            </a:r>
          </a:p>
        </p:txBody>
      </p:sp>
    </p:spTree>
    <p:extLst>
      <p:ext uri="{BB962C8B-B14F-4D97-AF65-F5344CB8AC3E}">
        <p14:creationId xmlns:p14="http://schemas.microsoft.com/office/powerpoint/2010/main" val="412601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5643319F-11C7-DF5C-9741-1FB1EC090CD9}"/>
              </a:ext>
            </a:extLst>
          </p:cNvPr>
          <p:cNvPicPr/>
          <p:nvPr/>
        </p:nvPicPr>
        <p:blipFill rotWithShape="1">
          <a:blip r:embed="rId2"/>
          <a:srcRect l="16795" t="11105" r="22933" b="13319"/>
          <a:stretch/>
        </p:blipFill>
        <p:spPr bwMode="auto">
          <a:xfrm>
            <a:off x="7582" y="1637774"/>
            <a:ext cx="5994400" cy="45683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Freeform 3"/>
          <p:cNvSpPr/>
          <p:nvPr/>
        </p:nvSpPr>
        <p:spPr>
          <a:xfrm flipH="1">
            <a:off x="-12700" y="1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-12700" y="0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03893" y="6220157"/>
            <a:ext cx="1872275" cy="518888"/>
          </a:xfrm>
          <a:custGeom>
            <a:avLst/>
            <a:gdLst/>
            <a:ahLst/>
            <a:cxnLst/>
            <a:rect l="l" t="t" r="r" b="b"/>
            <a:pathLst>
              <a:path w="2808413" h="778332">
                <a:moveTo>
                  <a:pt x="0" y="0"/>
                </a:moveTo>
                <a:lnTo>
                  <a:pt x="2808412" y="0"/>
                </a:lnTo>
                <a:lnTo>
                  <a:pt x="2808412" y="778332"/>
                </a:lnTo>
                <a:lnTo>
                  <a:pt x="0" y="778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672754" y="-866268"/>
            <a:ext cx="3138665" cy="2743200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B2994B38-01D1-170D-938C-7C81E123B8E3}"/>
              </a:ext>
            </a:extLst>
          </p:cNvPr>
          <p:cNvSpPr/>
          <p:nvPr/>
        </p:nvSpPr>
        <p:spPr>
          <a:xfrm flipH="1" flipV="1">
            <a:off x="-12700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1961951"/>
                </a:moveTo>
                <a:lnTo>
                  <a:pt x="0" y="1961951"/>
                </a:lnTo>
                <a:lnTo>
                  <a:pt x="0" y="0"/>
                </a:lnTo>
                <a:lnTo>
                  <a:pt x="2403281" y="0"/>
                </a:lnTo>
                <a:lnTo>
                  <a:pt x="2403281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815B0296-E004-843C-78D2-DCBA70D8E213}"/>
              </a:ext>
            </a:extLst>
          </p:cNvPr>
          <p:cNvSpPr/>
          <p:nvPr/>
        </p:nvSpPr>
        <p:spPr>
          <a:xfrm flipH="1" flipV="1">
            <a:off x="-12700" y="5736141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1751676"/>
                </a:moveTo>
                <a:lnTo>
                  <a:pt x="0" y="1751676"/>
                </a:lnTo>
                <a:lnTo>
                  <a:pt x="0" y="0"/>
                </a:lnTo>
                <a:lnTo>
                  <a:pt x="2145705" y="0"/>
                </a:lnTo>
                <a:lnTo>
                  <a:pt x="2145705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D9E7F1B-5F5D-9A2A-E9C3-CF24775F28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1" y="5806501"/>
            <a:ext cx="3392539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59ACEC-9747-E1DA-45B6-0F60C5F416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1447800"/>
            <a:ext cx="2551061" cy="253315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9FE3A8C-E0A4-DBDB-E324-BA3EC8C12BCC}"/>
              </a:ext>
            </a:extLst>
          </p:cNvPr>
          <p:cNvSpPr/>
          <p:nvPr/>
        </p:nvSpPr>
        <p:spPr>
          <a:xfrm>
            <a:off x="6151273" y="4343400"/>
            <a:ext cx="118813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23"/>
            <a:endParaRPr lang="fr-CH" sz="900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Albanais	Portugais</a:t>
            </a: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Allemand	Serbo-croate</a:t>
            </a: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Anglais	Somali</a:t>
            </a: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Arabe	Tamoul</a:t>
            </a: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Dari	</a:t>
            </a:r>
            <a:r>
              <a:rPr lang="fr-CH" sz="900" b="1" dirty="0" err="1">
                <a:solidFill>
                  <a:prstClr val="black"/>
                </a:solidFill>
                <a:latin typeface="Calibri" panose="020F0502020204030204"/>
              </a:rPr>
              <a:t>Tigrina</a:t>
            </a:r>
            <a:endParaRPr lang="fr-CH" sz="900" b="1" dirty="0">
              <a:solidFill>
                <a:prstClr val="black"/>
              </a:solidFill>
              <a:latin typeface="Calibri" panose="020F0502020204030204"/>
            </a:endParaRP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Espagnol	Turc</a:t>
            </a: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Français	Ukrainien</a:t>
            </a:r>
          </a:p>
          <a:p>
            <a:pPr defTabSz="457223"/>
            <a:r>
              <a:rPr lang="fr-CH" sz="900" b="1" dirty="0">
                <a:solidFill>
                  <a:prstClr val="black"/>
                </a:solidFill>
                <a:latin typeface="Calibri" panose="020F0502020204030204"/>
              </a:rPr>
              <a:t>Italien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99CDAD07-DCCF-20F6-52E1-3BA316532A5E}"/>
              </a:ext>
            </a:extLst>
          </p:cNvPr>
          <p:cNvSpPr txBox="1"/>
          <p:nvPr/>
        </p:nvSpPr>
        <p:spPr>
          <a:xfrm>
            <a:off x="1589487" y="511209"/>
            <a:ext cx="7593699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320"/>
              </a:lnSpc>
            </a:pP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Sites </a:t>
            </a:r>
            <a:r>
              <a:rPr lang="en-US" sz="5600" dirty="0" err="1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utiles</a:t>
            </a:r>
            <a:endParaRPr lang="en-US" sz="5600" dirty="0">
              <a:solidFill>
                <a:srgbClr val="1B1A17"/>
              </a:solidFill>
              <a:latin typeface="Chau Philomene"/>
              <a:ea typeface="Chau Philomene"/>
              <a:cs typeface="Chau Philomene"/>
              <a:sym typeface="Chau Philomene"/>
            </a:endParaRPr>
          </a:p>
        </p:txBody>
      </p:sp>
    </p:spTree>
    <p:extLst>
      <p:ext uri="{BB962C8B-B14F-4D97-AF65-F5344CB8AC3E}">
        <p14:creationId xmlns:p14="http://schemas.microsoft.com/office/powerpoint/2010/main" val="351973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-12700" y="1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-12700" y="0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03893" y="6220157"/>
            <a:ext cx="1872275" cy="518888"/>
          </a:xfrm>
          <a:custGeom>
            <a:avLst/>
            <a:gdLst/>
            <a:ahLst/>
            <a:cxnLst/>
            <a:rect l="l" t="t" r="r" b="b"/>
            <a:pathLst>
              <a:path w="2808413" h="778332">
                <a:moveTo>
                  <a:pt x="0" y="0"/>
                </a:moveTo>
                <a:lnTo>
                  <a:pt x="2808412" y="0"/>
                </a:lnTo>
                <a:lnTo>
                  <a:pt x="2808412" y="778332"/>
                </a:lnTo>
                <a:lnTo>
                  <a:pt x="0" y="7783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672754" y="-866268"/>
            <a:ext cx="3138665" cy="2743200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B2994B38-01D1-170D-938C-7C81E123B8E3}"/>
              </a:ext>
            </a:extLst>
          </p:cNvPr>
          <p:cNvSpPr/>
          <p:nvPr/>
        </p:nvSpPr>
        <p:spPr>
          <a:xfrm flipH="1" flipV="1">
            <a:off x="-12700" y="5550033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1961951"/>
                </a:moveTo>
                <a:lnTo>
                  <a:pt x="0" y="1961951"/>
                </a:lnTo>
                <a:lnTo>
                  <a:pt x="0" y="0"/>
                </a:lnTo>
                <a:lnTo>
                  <a:pt x="2403281" y="0"/>
                </a:lnTo>
                <a:lnTo>
                  <a:pt x="2403281" y="19619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815B0296-E004-843C-78D2-DCBA70D8E213}"/>
              </a:ext>
            </a:extLst>
          </p:cNvPr>
          <p:cNvSpPr/>
          <p:nvPr/>
        </p:nvSpPr>
        <p:spPr>
          <a:xfrm flipH="1" flipV="1">
            <a:off x="-12700" y="5736141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1751676"/>
                </a:moveTo>
                <a:lnTo>
                  <a:pt x="0" y="1751676"/>
                </a:lnTo>
                <a:lnTo>
                  <a:pt x="0" y="0"/>
                </a:lnTo>
                <a:lnTo>
                  <a:pt x="2145705" y="0"/>
                </a:lnTo>
                <a:lnTo>
                  <a:pt x="2145705" y="175167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99CDAD07-DCCF-20F6-52E1-3BA316532A5E}"/>
              </a:ext>
            </a:extLst>
          </p:cNvPr>
          <p:cNvSpPr txBox="1"/>
          <p:nvPr/>
        </p:nvSpPr>
        <p:spPr>
          <a:xfrm>
            <a:off x="1589487" y="511209"/>
            <a:ext cx="7593699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320"/>
              </a:lnSpc>
            </a:pPr>
            <a:r>
              <a:rPr lang="en-US" sz="5600" dirty="0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Sites </a:t>
            </a:r>
            <a:r>
              <a:rPr lang="en-US" sz="5600" dirty="0" err="1">
                <a:solidFill>
                  <a:srgbClr val="1B1A17"/>
                </a:solidFill>
                <a:latin typeface="Chau Philomene"/>
                <a:ea typeface="Chau Philomene"/>
                <a:cs typeface="Chau Philomene"/>
                <a:sym typeface="Chau Philomene"/>
              </a:rPr>
              <a:t>utiles</a:t>
            </a:r>
            <a:endParaRPr lang="en-US" sz="5600" dirty="0">
              <a:solidFill>
                <a:srgbClr val="1B1A17"/>
              </a:solidFill>
              <a:latin typeface="Chau Philomene"/>
              <a:ea typeface="Chau Philomene"/>
              <a:cs typeface="Chau Philomene"/>
              <a:sym typeface="Chau Philomene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823E86F1-352E-3DE2-AD93-3E21DA3CB32F}"/>
              </a:ext>
            </a:extLst>
          </p:cNvPr>
          <p:cNvSpPr txBox="1">
            <a:spLocks/>
          </p:cNvSpPr>
          <p:nvPr/>
        </p:nvSpPr>
        <p:spPr>
          <a:xfrm>
            <a:off x="3403600" y="2006600"/>
            <a:ext cx="6269154" cy="411815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09630">
              <a:buNone/>
            </a:pPr>
            <a:r>
              <a:rPr lang="fr-CH" sz="3600" dirty="0">
                <a:solidFill>
                  <a:prstClr val="black"/>
                </a:solidFill>
                <a:latin typeface="Calibri"/>
              </a:rPr>
              <a:t>www.147.ch</a:t>
            </a:r>
          </a:p>
          <a:p>
            <a:pPr marL="0" indent="0" algn="ctr" defTabSz="609630">
              <a:buNone/>
            </a:pPr>
            <a:r>
              <a:rPr lang="fr-CH" sz="3600" dirty="0">
                <a:solidFill>
                  <a:prstClr val="black"/>
                </a:solidFill>
                <a:latin typeface="Calibri"/>
              </a:rPr>
              <a:t>www.ciao.ch</a:t>
            </a:r>
          </a:p>
          <a:p>
            <a:pPr marL="0" indent="0" algn="ctr" defTabSz="609630">
              <a:buNone/>
            </a:pPr>
            <a:r>
              <a:rPr lang="fr-CH" sz="3600" dirty="0">
                <a:solidFill>
                  <a:prstClr val="black"/>
                </a:solidFill>
                <a:latin typeface="Calibri"/>
              </a:rPr>
              <a:t>www.jeunesetmedias.ch</a:t>
            </a:r>
          </a:p>
          <a:p>
            <a:pPr marL="0" indent="0" algn="ctr" defTabSz="609630">
              <a:buNone/>
            </a:pPr>
            <a:r>
              <a:rPr lang="fr-FR" sz="3600" dirty="0">
                <a:solidFill>
                  <a:prstClr val="black"/>
                </a:solidFill>
                <a:latin typeface="Calibri"/>
              </a:rPr>
              <a:t>w</a:t>
            </a:r>
            <a:r>
              <a:rPr lang="fr-CH" sz="3600" dirty="0">
                <a:solidFill>
                  <a:prstClr val="black"/>
                </a:solidFill>
                <a:latin typeface="Calibri"/>
              </a:rPr>
              <a:t>ww.bpa.ch</a:t>
            </a:r>
          </a:p>
          <a:p>
            <a:pPr marL="0" indent="0" algn="ctr" defTabSz="609630">
              <a:buNone/>
            </a:pPr>
            <a:endParaRPr lang="fr-CH" sz="2667" dirty="0">
              <a:solidFill>
                <a:prstClr val="black"/>
              </a:solidFill>
              <a:latin typeface="Calibri"/>
            </a:endParaRPr>
          </a:p>
          <a:p>
            <a:pPr marL="0" indent="0" algn="ctr" defTabSz="609630">
              <a:buNone/>
            </a:pPr>
            <a:endParaRPr lang="fr-CH" sz="2667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5B0CBD4-0CDC-56E4-9D17-C117B95F6E75}"/>
              </a:ext>
            </a:extLst>
          </p:cNvPr>
          <p:cNvGrpSpPr/>
          <p:nvPr/>
        </p:nvGrpSpPr>
        <p:grpSpPr>
          <a:xfrm>
            <a:off x="4220046" y="4546600"/>
            <a:ext cx="4146692" cy="892080"/>
            <a:chOff x="982684" y="1033716"/>
            <a:chExt cx="8227521" cy="189865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8" name="Picture 6" descr="Votrepolice.ch | Votre Police | votrepolice.ch">
              <a:extLst>
                <a:ext uri="{FF2B5EF4-FFF2-40B4-BE49-F238E27FC236}">
                  <a16:creationId xmlns:a16="http://schemas.microsoft.com/office/drawing/2014/main" id="{C05D2EC0-29E1-677E-65F8-9032D4142C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684" y="1033716"/>
              <a:ext cx="6328863" cy="1898659"/>
            </a:xfrm>
            <a:prstGeom prst="rect">
              <a:avLst/>
            </a:prstGeom>
            <a:noFill/>
            <a:effectLst>
              <a:softEdge rad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00C4CF4-C473-CF19-6473-62CB8D83C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547" y="1033716"/>
              <a:ext cx="1898658" cy="1898658"/>
            </a:xfrm>
            <a:prstGeom prst="rect">
              <a:avLst/>
            </a:prstGeom>
            <a:effectLst>
              <a:softEdge rad="0"/>
            </a:effectLst>
          </p:spPr>
        </p:pic>
      </p:grpSp>
    </p:spTree>
    <p:extLst>
      <p:ext uri="{BB962C8B-B14F-4D97-AF65-F5344CB8AC3E}">
        <p14:creationId xmlns:p14="http://schemas.microsoft.com/office/powerpoint/2010/main" val="26813917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3429001"/>
            <a:ext cx="5651901" cy="3771359"/>
          </a:xfrm>
          <a:custGeom>
            <a:avLst/>
            <a:gdLst/>
            <a:ahLst/>
            <a:cxnLst/>
            <a:rect l="l" t="t" r="r" b="b"/>
            <a:pathLst>
              <a:path w="8477852" h="5657039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-12700" y="1"/>
            <a:ext cx="1602187" cy="1307967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-12700" y="0"/>
            <a:ext cx="1430470" cy="1167784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76400" y="1900058"/>
            <a:ext cx="9010449" cy="2482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6610"/>
              </a:lnSpc>
            </a:pPr>
            <a:r>
              <a:rPr lang="en-US" sz="6958" dirty="0">
                <a:solidFill>
                  <a:srgbClr val="1B1A1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Merci</a:t>
            </a:r>
          </a:p>
          <a:p>
            <a:pPr algn="ctr" defTabSz="609630">
              <a:lnSpc>
                <a:spcPts val="6610"/>
              </a:lnSpc>
            </a:pPr>
            <a:r>
              <a:rPr lang="en-US" sz="6958" dirty="0">
                <a:solidFill>
                  <a:srgbClr val="1B1A1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 </a:t>
            </a:r>
            <a:r>
              <a:rPr lang="en-US" sz="6958" dirty="0" err="1">
                <a:solidFill>
                  <a:srgbClr val="1B1A1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votre</a:t>
            </a:r>
            <a:r>
              <a:rPr lang="en-US" sz="6958" dirty="0">
                <a:solidFill>
                  <a:srgbClr val="1B1A1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attention </a:t>
            </a:r>
          </a:p>
          <a:p>
            <a:pPr algn="r" defTabSz="609630">
              <a:lnSpc>
                <a:spcPts val="6104"/>
              </a:lnSpc>
            </a:pPr>
            <a:endParaRPr lang="en-US" sz="6958" dirty="0">
              <a:solidFill>
                <a:srgbClr val="1B1A17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203893" y="6220157"/>
            <a:ext cx="1872275" cy="518888"/>
          </a:xfrm>
          <a:custGeom>
            <a:avLst/>
            <a:gdLst/>
            <a:ahLst/>
            <a:cxnLst/>
            <a:rect l="l" t="t" r="r" b="b"/>
            <a:pathLst>
              <a:path w="2808413" h="778332">
                <a:moveTo>
                  <a:pt x="0" y="0"/>
                </a:moveTo>
                <a:lnTo>
                  <a:pt x="2808412" y="0"/>
                </a:lnTo>
                <a:lnTo>
                  <a:pt x="2808412" y="778332"/>
                </a:lnTo>
                <a:lnTo>
                  <a:pt x="0" y="77833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9672754" y="-866268"/>
            <a:ext cx="3138665" cy="2743200"/>
          </a:xfrm>
          <a:custGeom>
            <a:avLst/>
            <a:gdLst/>
            <a:ahLst/>
            <a:cxnLst/>
            <a:rect l="l" t="t" r="r" b="b"/>
            <a:pathLst>
              <a:path w="4707997" h="4114800">
                <a:moveTo>
                  <a:pt x="0" y="0"/>
                </a:moveTo>
                <a:lnTo>
                  <a:pt x="4707996" y="0"/>
                </a:lnTo>
                <a:lnTo>
                  <a:pt x="47079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fr-CH" sz="12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68997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chemeClr val="tx1"/>
                </a:solidFill>
              </a:rPr>
              <a:t>Structure de l’école vaudoise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931976"/>
              </p:ext>
            </p:extLst>
          </p:nvPr>
        </p:nvGraphicFramePr>
        <p:xfrm>
          <a:off x="2207568" y="1255713"/>
          <a:ext cx="7704856" cy="5287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43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223">
                <a:tc>
                  <a:txBody>
                    <a:bodyPr/>
                    <a:lstStyle/>
                    <a:p>
                      <a:endParaRPr lang="fr-CH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CH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CH" b="0" dirty="0">
                          <a:solidFill>
                            <a:schemeClr val="tx1">
                              <a:lumMod val="50000"/>
                            </a:schemeClr>
                          </a:solidFill>
                        </a:rPr>
                        <a:t>Rac I et Rac II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/>
                      <a:endParaRPr lang="fr-CH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H" b="0" dirty="0">
                          <a:solidFill>
                            <a:schemeClr val="tx1"/>
                          </a:solidFill>
                        </a:rPr>
                        <a:t>Degré secondaire I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14-15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11S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fr-C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Voie</a:t>
                      </a:r>
                    </a:p>
                    <a:p>
                      <a:pPr algn="ctr"/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 prégymnasiale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fr-C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Voie </a:t>
                      </a:r>
                    </a:p>
                    <a:p>
                      <a:pPr algn="ctr"/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générale </a:t>
                      </a:r>
                    </a:p>
                    <a:p>
                      <a:pPr algn="ctr"/>
                      <a:r>
                        <a:rPr lang="fr-CH" sz="1200" dirty="0">
                          <a:solidFill>
                            <a:schemeClr val="tx1"/>
                          </a:solidFill>
                        </a:rPr>
                        <a:t>avec niveaux en français, mathématiques et allemand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13-14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10S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4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12-13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9S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11-12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8P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algn="ctr"/>
                      <a:endParaRPr lang="fr-C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fr-C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Deuxième cycle primaire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rowSpan="8">
                  <a:txBody>
                    <a:bodyPr/>
                    <a:lstStyle/>
                    <a:p>
                      <a:pPr algn="ctr"/>
                      <a:endParaRPr lang="fr-C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Degré</a:t>
                      </a:r>
                      <a:r>
                        <a:rPr lang="fr-CH" baseline="0" dirty="0">
                          <a:solidFill>
                            <a:schemeClr val="tx1"/>
                          </a:solidFill>
                        </a:rPr>
                        <a:t> primaire</a:t>
                      </a:r>
                      <a:endParaRPr lang="fr-CH" dirty="0">
                        <a:solidFill>
                          <a:schemeClr val="tx1"/>
                        </a:solidFill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10-11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7P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9-10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6P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8-9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5P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7-8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4P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4" gridSpan="2">
                  <a:txBody>
                    <a:bodyPr/>
                    <a:lstStyle/>
                    <a:p>
                      <a:pPr algn="ctr"/>
                      <a:endParaRPr lang="fr-C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fr-CH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Premier cycle primaire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rowSpan="4" h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6-7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3P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5-6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2P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3223"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4-5 ans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CH" dirty="0">
                          <a:solidFill>
                            <a:schemeClr val="tx1"/>
                          </a:solidFill>
                        </a:rPr>
                        <a:t>1P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fr-C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Flèche droite 4"/>
          <p:cNvSpPr/>
          <p:nvPr/>
        </p:nvSpPr>
        <p:spPr>
          <a:xfrm>
            <a:off x="1775520" y="3147983"/>
            <a:ext cx="864096" cy="36004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8517" y="549275"/>
            <a:ext cx="9903883" cy="706438"/>
          </a:xfrm>
        </p:spPr>
        <p:txBody>
          <a:bodyPr wrap="square" anchor="ctr">
            <a:normAutofit/>
          </a:bodyPr>
          <a:lstStyle/>
          <a:p>
            <a:r>
              <a:rPr lang="fr-CH" dirty="0"/>
              <a:t>Collège de l’Aviron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5968F474-4F1D-0070-2074-39A0E31516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r="-2" b="-2"/>
          <a:stretch>
            <a:fillRect/>
          </a:stretch>
        </p:blipFill>
        <p:spPr bwMode="auto">
          <a:xfrm>
            <a:off x="1678517" y="2060575"/>
            <a:ext cx="4849283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6527800" y="2060575"/>
            <a:ext cx="5054600" cy="3313113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fr-CH" dirty="0"/>
              <a:t>10 classes de 8P</a:t>
            </a:r>
          </a:p>
          <a:p>
            <a:pPr>
              <a:spcAft>
                <a:spcPts val="600"/>
              </a:spcAft>
            </a:pPr>
            <a:r>
              <a:rPr lang="fr-CH" dirty="0"/>
              <a:t>3 salles appui/</a:t>
            </a:r>
            <a:r>
              <a:rPr lang="fr-CH" dirty="0" err="1"/>
              <a:t>ens</a:t>
            </a:r>
            <a:r>
              <a:rPr lang="fr-CH" dirty="0"/>
              <a:t>. spé.</a:t>
            </a:r>
          </a:p>
          <a:p>
            <a:pPr>
              <a:spcAft>
                <a:spcPts val="600"/>
              </a:spcAft>
            </a:pPr>
            <a:r>
              <a:rPr lang="fr-CH" dirty="0"/>
              <a:t>2 salles spéciales (AVI/ACT)</a:t>
            </a:r>
          </a:p>
        </p:txBody>
      </p:sp>
      <p:sp>
        <p:nvSpPr>
          <p:cNvPr id="14" name="Footer Placeholder 6">
            <a:extLst>
              <a:ext uri="{FF2B5EF4-FFF2-40B4-BE49-F238E27FC236}">
                <a16:creationId xmlns:a16="http://schemas.microsoft.com/office/drawing/2014/main" id="{099F7349-34F1-0067-E942-FCE80D266A6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19668" y="6524625"/>
            <a:ext cx="6913033" cy="196850"/>
          </a:xfrm>
        </p:spPr>
        <p:txBody>
          <a:bodyPr>
            <a:normAutofit/>
          </a:bodyPr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fr-CH" sz="700">
                <a:solidFill>
                  <a:srgbClr val="000000"/>
                </a:solidFill>
              </a:rPr>
              <a:t>Soirée d'informations parents du 10 septembre 2026</a:t>
            </a:r>
          </a:p>
        </p:txBody>
      </p:sp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rganigramme hiérarchique 5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1395402"/>
              </p:ext>
            </p:extLst>
          </p:nvPr>
        </p:nvGraphicFramePr>
        <p:xfrm>
          <a:off x="2351584" y="1175657"/>
          <a:ext cx="7488832" cy="5320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fr-CH" dirty="0">
                <a:solidFill>
                  <a:schemeClr val="tx1"/>
                </a:solidFill>
              </a:rPr>
              <a:t>Conseil de direction</a:t>
            </a:r>
          </a:p>
        </p:txBody>
      </p:sp>
    </p:spTree>
  </p:cSld>
  <p:clrMapOvr>
    <a:masterClrMapping/>
  </p:clrMapOvr>
  <p:transition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B1E134-245D-47F2-B64A-98E6DB178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Conditions de promotion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F3251-E375-4EE7-97D2-91E24DCD8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Groupe principal 		40 points</a:t>
            </a:r>
          </a:p>
          <a:p>
            <a:r>
              <a:rPr lang="fr-CH" dirty="0"/>
              <a:t>Groupe restreint			12 points</a:t>
            </a:r>
          </a:p>
          <a:p>
            <a:endParaRPr lang="fr-CH" dirty="0"/>
          </a:p>
          <a:p>
            <a:pPr lvl="1"/>
            <a:r>
              <a:rPr lang="fr-CH" dirty="0">
                <a:solidFill>
                  <a:srgbClr val="FF0000"/>
                </a:solidFill>
              </a:rPr>
              <a:t>Cas limite :  Max. 1 point d’insuffisance par  groupe</a:t>
            </a:r>
          </a:p>
          <a:p>
            <a:pPr lvl="1"/>
            <a:r>
              <a:rPr lang="fr-CH" dirty="0">
                <a:solidFill>
                  <a:srgbClr val="FF0000"/>
                </a:solidFill>
              </a:rPr>
              <a:t>Être cas limite ne signifie pas un passage automatique mais entraîne une discussion en Conseil de classe et au Conseil de direction. </a:t>
            </a:r>
          </a:p>
        </p:txBody>
      </p:sp>
    </p:spTree>
    <p:extLst>
      <p:ext uri="{BB962C8B-B14F-4D97-AF65-F5344CB8AC3E}">
        <p14:creationId xmlns:p14="http://schemas.microsoft.com/office/powerpoint/2010/main" val="1059906372"/>
      </p:ext>
    </p:extLst>
  </p:cSld>
  <p:clrMapOvr>
    <a:masterClrMapping/>
  </p:clrMapOvr>
  <p:transition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991544" y="260648"/>
            <a:ext cx="8229600" cy="1143000"/>
          </a:xfrm>
        </p:spPr>
        <p:txBody>
          <a:bodyPr>
            <a:normAutofit/>
          </a:bodyPr>
          <a:lstStyle/>
          <a:p>
            <a:r>
              <a:rPr lang="fr-CH" dirty="0">
                <a:solidFill>
                  <a:schemeClr val="tx1"/>
                </a:solidFill>
              </a:rPr>
              <a:t>Permanence pour les élèves</a:t>
            </a:r>
          </a:p>
        </p:txBody>
      </p:sp>
      <p:sp>
        <p:nvSpPr>
          <p:cNvPr id="32771" name="Espace réservé du contenu 12"/>
          <p:cNvSpPr>
            <a:spLocks noGrp="1"/>
          </p:cNvSpPr>
          <p:nvPr>
            <p:ph idx="1"/>
          </p:nvPr>
        </p:nvSpPr>
        <p:spPr>
          <a:xfrm>
            <a:off x="1847528" y="1600200"/>
            <a:ext cx="8640960" cy="4781128"/>
          </a:xfrm>
        </p:spPr>
        <p:txBody>
          <a:bodyPr>
            <a:normAutofit fontScale="85000" lnSpcReduction="10000"/>
          </a:bodyPr>
          <a:lstStyle/>
          <a:p>
            <a:pPr marL="528638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H" sz="3200" dirty="0"/>
              <a:t>Permet à un élève en difficulté d’être aidé à comprendre, à solliciter de l’aide.</a:t>
            </a:r>
          </a:p>
          <a:p>
            <a:pPr marL="528638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H" sz="3200" dirty="0"/>
              <a:t>Ne sert pas à faire les devoirs.</a:t>
            </a:r>
          </a:p>
          <a:p>
            <a:pPr marL="528638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H" sz="3200" dirty="0"/>
              <a:t>Matières concernées : français, mathématiques, allemand et stratégies d’apprentissage.</a:t>
            </a:r>
          </a:p>
          <a:p>
            <a:pPr marL="528638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H" sz="3200" dirty="0"/>
              <a:t>Sur demande de l’élève ou proposition de l’</a:t>
            </a:r>
            <a:r>
              <a:rPr lang="fr-CH" sz="3200" dirty="0" err="1"/>
              <a:t>enseignant-e</a:t>
            </a:r>
            <a:r>
              <a:rPr lang="fr-CH" sz="3200" dirty="0"/>
              <a:t>.</a:t>
            </a:r>
          </a:p>
          <a:p>
            <a:pPr marL="528638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H" sz="3200" dirty="0"/>
              <a:t>Horaires distribués et affichés en classe.</a:t>
            </a:r>
          </a:p>
          <a:p>
            <a:pPr>
              <a:buFontTx/>
              <a:buNone/>
            </a:pPr>
            <a:endParaRPr lang="fr-CH" sz="1800" dirty="0"/>
          </a:p>
          <a:p>
            <a:pPr lvl="1">
              <a:buFont typeface="Arial" charset="0"/>
              <a:buChar char="•"/>
            </a:pPr>
            <a:endParaRPr lang="fr-FR" sz="1400" b="1" dirty="0">
              <a:solidFill>
                <a:srgbClr val="00B0F0"/>
              </a:solidFill>
            </a:endParaRPr>
          </a:p>
          <a:p>
            <a:pPr>
              <a:buFontTx/>
              <a:buNone/>
            </a:pPr>
            <a:endParaRPr lang="fr-FR" sz="1800" dirty="0"/>
          </a:p>
          <a:p>
            <a:pPr>
              <a:buFontTx/>
              <a:buNone/>
            </a:pPr>
            <a:endParaRPr lang="fr-FR" sz="1800" dirty="0">
              <a:solidFill>
                <a:srgbClr val="00B0F0"/>
              </a:solidFill>
            </a:endParaRPr>
          </a:p>
          <a:p>
            <a:endParaRPr lang="fr-FR" sz="1800" dirty="0"/>
          </a:p>
          <a:p>
            <a:endParaRPr lang="fr-FR" sz="1800" dirty="0"/>
          </a:p>
          <a:p>
            <a:pPr lvl="1">
              <a:buFont typeface="Courier New" pitchFamily="49" charset="0"/>
              <a:buChar char="o"/>
            </a:pPr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861345203"/>
      </p:ext>
    </p:extLst>
  </p:cSld>
  <p:clrMapOvr>
    <a:masterClrMapping/>
  </p:clrMapOvr>
  <p:transition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E54E9-5FBA-491C-9EE1-F7C3A4AB8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Horaires permanences</a:t>
            </a:r>
            <a:br>
              <a:rPr lang="fr-CH" dirty="0"/>
            </a:b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2FF3BB-04D8-4EE6-B905-5C1C76516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H" dirty="0"/>
              <a:t>ALL : </a:t>
            </a:r>
          </a:p>
          <a:p>
            <a:pPr marL="0" indent="0">
              <a:buNone/>
            </a:pPr>
            <a:r>
              <a:rPr lang="fr-CH" dirty="0"/>
              <a:t>	Jeudi 16h00 – 17h00, salle AVI.1.03</a:t>
            </a:r>
          </a:p>
          <a:p>
            <a:pPr marL="0" indent="0">
              <a:buNone/>
            </a:pPr>
            <a:r>
              <a:rPr lang="fr-CH" dirty="0"/>
              <a:t>FRA – MAT :</a:t>
            </a:r>
          </a:p>
          <a:p>
            <a:pPr marL="0" indent="0">
              <a:buNone/>
            </a:pPr>
            <a:r>
              <a:rPr lang="fr-CH" dirty="0"/>
              <a:t>	Lundi : 12h00 – 13h00, salle AVI.1.03</a:t>
            </a:r>
          </a:p>
          <a:p>
            <a:pPr marL="0" indent="0">
              <a:buNone/>
            </a:pPr>
            <a:r>
              <a:rPr lang="fr-CH" dirty="0"/>
              <a:t>	Mardi : 16h00 – 17h00, salle GAL.3.04</a:t>
            </a:r>
          </a:p>
        </p:txBody>
      </p:sp>
    </p:spTree>
    <p:extLst>
      <p:ext uri="{BB962C8B-B14F-4D97-AF65-F5344CB8AC3E}">
        <p14:creationId xmlns:p14="http://schemas.microsoft.com/office/powerpoint/2010/main" val="4070100542"/>
      </p:ext>
    </p:extLst>
  </p:cSld>
  <p:clrMapOvr>
    <a:masterClrMapping/>
  </p:clrMapOvr>
  <p:transition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10341-E0B3-D112-6B60-E11CC93F8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Appui – renforcement pédagogique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5BD9FF-DE10-5F42-98C0-C49FDA093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517" y="1526796"/>
            <a:ext cx="9903883" cy="4026715"/>
          </a:xfrm>
        </p:spPr>
        <p:txBody>
          <a:bodyPr/>
          <a:lstStyle/>
          <a:p>
            <a:r>
              <a:rPr lang="fr-CH" dirty="0"/>
              <a:t>Mise en place d’un projet d’appui  : projet «Rend fort»</a:t>
            </a:r>
          </a:p>
          <a:p>
            <a:r>
              <a:rPr lang="fr-CH" dirty="0"/>
              <a:t>20 périodes pour les 7 – 8 P</a:t>
            </a:r>
          </a:p>
          <a:p>
            <a:r>
              <a:rPr lang="fr-CH" dirty="0"/>
              <a:t>Par qui ?		Noah Corpataux, enseignante généraliste</a:t>
            </a:r>
          </a:p>
          <a:p>
            <a:r>
              <a:rPr lang="fr-CH" dirty="0"/>
              <a:t>Pour qui ?	Elèves qui ont des lacunes et diff légères</a:t>
            </a:r>
          </a:p>
          <a:p>
            <a:r>
              <a:rPr lang="fr-CH" dirty="0"/>
              <a:t>Pour quoi?	Travail sur objectifs </a:t>
            </a:r>
          </a:p>
          <a:p>
            <a:r>
              <a:rPr lang="fr-CH" dirty="0"/>
              <a:t>Quand? 		Sur temps scolaire, durée déterminée</a:t>
            </a:r>
          </a:p>
          <a:p>
            <a:r>
              <a:rPr lang="fr-CH" dirty="0"/>
              <a:t>Comment ?	Signalement par l’enseignant, parents informés.</a:t>
            </a:r>
          </a:p>
        </p:txBody>
      </p:sp>
    </p:spTree>
    <p:extLst>
      <p:ext uri="{BB962C8B-B14F-4D97-AF65-F5344CB8AC3E}">
        <p14:creationId xmlns:p14="http://schemas.microsoft.com/office/powerpoint/2010/main" val="546513092"/>
      </p:ext>
    </p:extLst>
  </p:cSld>
  <p:clrMapOvr>
    <a:masterClrMapping/>
  </p:clrMapOvr>
  <p:transition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3DE99D-CEAC-1AE4-4983-592ECBE0A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Mesures d’enseignement spécialisé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2C51C9-4A7F-1D8D-F786-A745F04ED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Pour qui? 	Elèves qui ont des difficultés persistantes 				d’apprentissage.</a:t>
            </a:r>
          </a:p>
          <a:p>
            <a:r>
              <a:rPr lang="fr-CH" dirty="0"/>
              <a:t>Par qui ? 		V. Schäublin et T. Zufferey, </a:t>
            </a:r>
            <a:r>
              <a:rPr lang="fr-CH" dirty="0" err="1"/>
              <a:t>ens</a:t>
            </a:r>
            <a:r>
              <a:rPr lang="fr-CH" dirty="0"/>
              <a:t>. spécialisées.</a:t>
            </a:r>
          </a:p>
          <a:p>
            <a:r>
              <a:rPr lang="fr-CH" dirty="0"/>
              <a:t>Quand ?		Sur temps scolaire.</a:t>
            </a:r>
          </a:p>
          <a:p>
            <a:r>
              <a:rPr lang="fr-CH" dirty="0"/>
              <a:t>Comment ?	Demande de l’équipe pédagogique. </a:t>
            </a:r>
          </a:p>
        </p:txBody>
      </p:sp>
    </p:spTree>
    <p:extLst>
      <p:ext uri="{BB962C8B-B14F-4D97-AF65-F5344CB8AC3E}">
        <p14:creationId xmlns:p14="http://schemas.microsoft.com/office/powerpoint/2010/main" val="1895664162"/>
      </p:ext>
    </p:extLst>
  </p:cSld>
  <p:clrMapOvr>
    <a:masterClrMapping/>
  </p:clrMapOvr>
  <p:transition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D1A72-ABC7-423C-9B3A-98BA5FED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Calendrier de l’année scolaire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1462AC-1330-47C9-9926-B9F15E1CD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131" y="1619250"/>
            <a:ext cx="8451669" cy="4953000"/>
          </a:xfrm>
        </p:spPr>
        <p:txBody>
          <a:bodyPr/>
          <a:lstStyle/>
          <a:p>
            <a:r>
              <a:rPr lang="fr-CH" dirty="0"/>
              <a:t> Fin du premier semestre 		15 janvier 2027</a:t>
            </a:r>
          </a:p>
          <a:p>
            <a:pPr lvl="1"/>
            <a:r>
              <a:rPr lang="fr-CH" dirty="0"/>
              <a:t>Distribution des points de situation semestriel</a:t>
            </a:r>
          </a:p>
          <a:p>
            <a:pPr lvl="1"/>
            <a:r>
              <a:rPr lang="fr-CH" dirty="0"/>
              <a:t>Conseils de classe</a:t>
            </a:r>
          </a:p>
          <a:p>
            <a:pPr lvl="1"/>
            <a:r>
              <a:rPr lang="fr-CH" dirty="0"/>
              <a:t>Courant janvier : entretien famille-élève avec l’</a:t>
            </a:r>
            <a:r>
              <a:rPr lang="fr-CH" dirty="0" err="1"/>
              <a:t>enseignant.e</a:t>
            </a:r>
            <a:endParaRPr lang="fr-CH" dirty="0"/>
          </a:p>
          <a:p>
            <a:pPr lvl="1"/>
            <a:endParaRPr lang="fr-CH" dirty="0"/>
          </a:p>
          <a:p>
            <a:r>
              <a:rPr lang="fr-CH" dirty="0"/>
              <a:t>ECR 				du 27 au 29 avril 2027</a:t>
            </a:r>
          </a:p>
          <a:p>
            <a:pPr lvl="2"/>
            <a:r>
              <a:rPr lang="fr-CH" dirty="0">
                <a:solidFill>
                  <a:srgbClr val="FF0000"/>
                </a:solidFill>
              </a:rPr>
              <a:t>FRA – MATH – ALL 	30% de la moyenne finale</a:t>
            </a:r>
            <a:endParaRPr lang="fr-CH" dirty="0"/>
          </a:p>
          <a:p>
            <a:r>
              <a:rPr lang="fr-CH" dirty="0"/>
              <a:t>Fin du second semestre 		2 juin 2027</a:t>
            </a:r>
          </a:p>
          <a:p>
            <a:pPr lvl="1"/>
            <a:r>
              <a:rPr lang="fr-CH" dirty="0"/>
              <a:t>Distribution des points de situation semestriel</a:t>
            </a:r>
          </a:p>
          <a:p>
            <a:pPr lvl="1"/>
            <a:r>
              <a:rPr lang="fr-CH" dirty="0"/>
              <a:t>Conseils de classe</a:t>
            </a:r>
          </a:p>
          <a:p>
            <a:pPr lvl="1"/>
            <a:r>
              <a:rPr lang="fr-CH" dirty="0"/>
              <a:t>Conseil de Direction décisionnel fin juin 2027</a:t>
            </a:r>
          </a:p>
        </p:txBody>
      </p:sp>
    </p:spTree>
    <p:extLst>
      <p:ext uri="{BB962C8B-B14F-4D97-AF65-F5344CB8AC3E}">
        <p14:creationId xmlns:p14="http://schemas.microsoft.com/office/powerpoint/2010/main" val="1732052549"/>
      </p:ext>
    </p:extLst>
  </p:cSld>
  <p:clrMapOvr>
    <a:masterClrMapping/>
  </p:clrMapOvr>
  <p:transition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B7FBD5-2E60-4BB6-A94A-C0BA81A36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Conditions d’orientation en VP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3CC2DC-A16E-4929-987C-710790489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/>
              <a:t>Groupe principal 			46,5 points (</a:t>
            </a:r>
            <a:r>
              <a:rPr lang="fr-CH" u="sng" dirty="0"/>
              <a:t>minimum</a:t>
            </a:r>
            <a:r>
              <a:rPr lang="fr-CH" dirty="0"/>
              <a:t>)</a:t>
            </a:r>
          </a:p>
          <a:p>
            <a:r>
              <a:rPr lang="fr-CH" dirty="0"/>
              <a:t>Groupe restreint				15 points (</a:t>
            </a:r>
            <a:r>
              <a:rPr lang="fr-CH" u="sng" dirty="0"/>
              <a:t>minimum</a:t>
            </a:r>
            <a:r>
              <a:rPr lang="fr-CH" dirty="0"/>
              <a:t>)</a:t>
            </a:r>
          </a:p>
          <a:p>
            <a:endParaRPr lang="fr-CH" dirty="0"/>
          </a:p>
          <a:p>
            <a:pPr marL="0" indent="0" algn="ctr">
              <a:buNone/>
            </a:pPr>
            <a:r>
              <a:rPr lang="fr-CH" sz="3600" u="sng" dirty="0">
                <a:solidFill>
                  <a:srgbClr val="FF0000"/>
                </a:solidFill>
              </a:rPr>
              <a:t>Pas de cas limite!</a:t>
            </a:r>
          </a:p>
        </p:txBody>
      </p:sp>
    </p:spTree>
    <p:extLst>
      <p:ext uri="{BB962C8B-B14F-4D97-AF65-F5344CB8AC3E}">
        <p14:creationId xmlns:p14="http://schemas.microsoft.com/office/powerpoint/2010/main" val="4221982345"/>
      </p:ext>
    </p:extLst>
  </p:cSld>
  <p:clrMapOvr>
    <a:masterClrMapping/>
  </p:clrMapOvr>
  <p:transition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865F35-92B3-412C-B5AD-CA644CF11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Conditions d’accès aux niveaux en FRA - MAT - ALL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999712-F6BD-455A-874E-3F3672D3E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z="2800" dirty="0"/>
              <a:t>En fin de 8P :</a:t>
            </a:r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r>
              <a:rPr lang="fr-CH" sz="2000" dirty="0"/>
              <a:t>Niveau 1 		moyenne annuelle finale de la discipline de 4 ou moins.</a:t>
            </a:r>
          </a:p>
          <a:p>
            <a:pPr marL="457200" lvl="1" indent="0">
              <a:buNone/>
            </a:pPr>
            <a:endParaRPr lang="fr-CH" sz="2000" dirty="0"/>
          </a:p>
          <a:p>
            <a:pPr marL="457200" lvl="1" indent="0">
              <a:buNone/>
            </a:pPr>
            <a:r>
              <a:rPr lang="fr-CH" sz="2000" dirty="0"/>
              <a:t>Niveau 2		moyenne annuelle finale de la discipline de 4.5 et plus.</a:t>
            </a:r>
          </a:p>
        </p:txBody>
      </p:sp>
    </p:spTree>
    <p:extLst>
      <p:ext uri="{BB962C8B-B14F-4D97-AF65-F5344CB8AC3E}">
        <p14:creationId xmlns:p14="http://schemas.microsoft.com/office/powerpoint/2010/main" val="3581327204"/>
      </p:ext>
    </p:extLst>
  </p:cSld>
  <p:clrMapOvr>
    <a:masterClrMapping/>
  </p:clrMapOvr>
  <p:transition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solidFill>
                  <a:schemeClr val="tx1"/>
                </a:solidFill>
              </a:rPr>
              <a:t>Choix d’une option pour la 9S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75063" y="2060575"/>
            <a:ext cx="10807337" cy="3313113"/>
          </a:xfrm>
        </p:spPr>
        <p:txBody>
          <a:bodyPr/>
          <a:lstStyle/>
          <a:p>
            <a:pPr marL="0" indent="0" algn="ctr">
              <a:buNone/>
            </a:pPr>
            <a:r>
              <a:rPr lang="fr-CH" dirty="0">
                <a:solidFill>
                  <a:srgbClr val="002060"/>
                </a:solidFill>
              </a:rPr>
              <a:t>Soirée de présentation </a:t>
            </a:r>
            <a:r>
              <a:rPr lang="fr-CH" dirty="0"/>
              <a:t>	</a:t>
            </a:r>
          </a:p>
          <a:p>
            <a:pPr marL="0" indent="0" algn="ctr">
              <a:buNone/>
            </a:pPr>
            <a:endParaRPr lang="fr-CH" dirty="0"/>
          </a:p>
          <a:p>
            <a:pPr marL="0" indent="0" algn="ctr">
              <a:buNone/>
            </a:pPr>
            <a:r>
              <a:rPr lang="fr-CH" dirty="0"/>
              <a:t>Jeudi 11 mars 2027 à 19h00 (Aula du Clos)</a:t>
            </a:r>
          </a:p>
          <a:p>
            <a:pPr marL="0" indent="0" algn="ctr">
              <a:buNone/>
            </a:pPr>
            <a:endParaRPr lang="fr-CH" dirty="0"/>
          </a:p>
          <a:p>
            <a:pPr marL="0" indent="0" algn="ctr">
              <a:buNone/>
            </a:pPr>
            <a:r>
              <a:rPr lang="fr-CH" dirty="0"/>
              <a:t>Présentation par les enseignants des OCOM (VG) et OS (VP)</a:t>
            </a:r>
          </a:p>
          <a:p>
            <a:pPr marL="0" indent="0" algn="ctr">
              <a:buNone/>
            </a:pPr>
            <a:endParaRPr lang="fr-CH" dirty="0"/>
          </a:p>
          <a:p>
            <a:pPr marL="0" indent="0">
              <a:buNone/>
            </a:pPr>
            <a:r>
              <a:rPr lang="fr-CH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284853463"/>
      </p:ext>
    </p:extLst>
  </p:cSld>
  <p:clrMapOvr>
    <a:masterClrMapping/>
  </p:clrMapOvr>
  <p:transition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019"/>
          </a:xfrm>
        </p:spPr>
        <p:txBody>
          <a:bodyPr>
            <a:normAutofit fontScale="90000"/>
          </a:bodyPr>
          <a:lstStyle/>
          <a:p>
            <a:r>
              <a:rPr lang="fr-CH" dirty="0"/>
              <a:t>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91544" y="548680"/>
            <a:ext cx="8229600" cy="5976664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fr-CH" sz="4400" dirty="0"/>
              <a:t>RAPPELS DIVERS</a:t>
            </a:r>
          </a:p>
          <a:p>
            <a:r>
              <a:rPr lang="fr-CH" sz="4400" dirty="0">
                <a:solidFill>
                  <a:srgbClr val="0070C0"/>
                </a:solidFill>
                <a:hlinkClick r:id="rId2"/>
              </a:rPr>
              <a:t>www.vevey-eps.ch</a:t>
            </a:r>
            <a:endParaRPr lang="fr-CH" sz="44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fr-CH" sz="2800" dirty="0"/>
          </a:p>
          <a:p>
            <a:r>
              <a:rPr lang="fr-CH" sz="4300" dirty="0">
                <a:solidFill>
                  <a:srgbClr val="0070C0"/>
                </a:solidFill>
              </a:rPr>
              <a:t>Règlement interne et Règlement d’application</a:t>
            </a:r>
          </a:p>
          <a:p>
            <a:r>
              <a:rPr lang="fr-CH" sz="4400" dirty="0">
                <a:solidFill>
                  <a:srgbClr val="0070C0"/>
                </a:solidFill>
              </a:rPr>
              <a:t>Présences – Absences – Retards</a:t>
            </a:r>
          </a:p>
          <a:p>
            <a:pPr>
              <a:buNone/>
            </a:pPr>
            <a:r>
              <a:rPr lang="fr-CH" sz="2800" dirty="0">
                <a:solidFill>
                  <a:srgbClr val="FFFF00"/>
                </a:solidFill>
              </a:rPr>
              <a:t>	</a:t>
            </a:r>
            <a:r>
              <a:rPr lang="fr-CH" sz="2800" dirty="0">
                <a:solidFill>
                  <a:srgbClr val="002060"/>
                </a:solidFill>
              </a:rPr>
              <a:t>1. Envoi d’un courriel pour annoncer l’absence: </a:t>
            </a:r>
            <a:r>
              <a:rPr lang="fr-CH" sz="3800" dirty="0">
                <a:solidFill>
                  <a:srgbClr val="002060"/>
                </a:solidFill>
              </a:rPr>
              <a:t>eps.vevey@vd.ch </a:t>
            </a:r>
            <a:endParaRPr lang="fr-CH" sz="2800" dirty="0">
              <a:solidFill>
                <a:srgbClr val="002060"/>
              </a:solidFill>
            </a:endParaRPr>
          </a:p>
          <a:p>
            <a:pPr>
              <a:buNone/>
            </a:pPr>
            <a:r>
              <a:rPr lang="fr-CH" sz="2800" dirty="0">
                <a:solidFill>
                  <a:srgbClr val="002060"/>
                </a:solidFill>
              </a:rPr>
              <a:t>	2. APPELER LE </a:t>
            </a:r>
            <a:r>
              <a:rPr lang="fr-CH" sz="3800" dirty="0">
                <a:solidFill>
                  <a:srgbClr val="002060"/>
                </a:solidFill>
              </a:rPr>
              <a:t>021 557 42 53</a:t>
            </a:r>
          </a:p>
          <a:p>
            <a:pPr>
              <a:buNone/>
            </a:pPr>
            <a:r>
              <a:rPr lang="fr-CH" sz="2800" dirty="0">
                <a:solidFill>
                  <a:srgbClr val="002060"/>
                </a:solidFill>
              </a:rPr>
              <a:t>		le matin entre 7h30 et 8h </a:t>
            </a:r>
          </a:p>
          <a:p>
            <a:pPr>
              <a:buNone/>
            </a:pPr>
            <a:r>
              <a:rPr lang="fr-CH" sz="2800" dirty="0">
                <a:solidFill>
                  <a:srgbClr val="002060"/>
                </a:solidFill>
              </a:rPr>
              <a:t>		l’après-midi entre 13h et 13h15</a:t>
            </a:r>
            <a:endParaRPr lang="fr-CH" sz="2800" dirty="0"/>
          </a:p>
          <a:p>
            <a:pPr>
              <a:buNone/>
            </a:pPr>
            <a:r>
              <a:rPr lang="fr-CH" sz="2800" dirty="0"/>
              <a:t>	</a:t>
            </a:r>
            <a:r>
              <a:rPr lang="fr-CH" sz="2800" dirty="0">
                <a:solidFill>
                  <a:srgbClr val="002060"/>
                </a:solidFill>
              </a:rPr>
              <a:t>3. Si pas d’appel ou de courriel, </a:t>
            </a:r>
            <a:r>
              <a:rPr lang="fr-CH" sz="3200" dirty="0">
                <a:solidFill>
                  <a:srgbClr val="002060"/>
                </a:solidFill>
              </a:rPr>
              <a:t>DONNER UN JUSTIFICATIF ECRIT A SON ENFANT</a:t>
            </a:r>
            <a:r>
              <a:rPr lang="fr-CH" sz="2800" dirty="0">
                <a:solidFill>
                  <a:srgbClr val="002060"/>
                </a:solidFill>
              </a:rPr>
              <a:t> pour le maître de classe à son retour en classe.</a:t>
            </a:r>
          </a:p>
          <a:p>
            <a:pPr>
              <a:buNone/>
            </a:pPr>
            <a:r>
              <a:rPr lang="fr-CH" sz="2800" dirty="0">
                <a:solidFill>
                  <a:srgbClr val="002060"/>
                </a:solidFill>
              </a:rPr>
              <a:t>	4. Congé Joker</a:t>
            </a:r>
          </a:p>
          <a:p>
            <a:endParaRPr lang="fr-CH" sz="2800" dirty="0"/>
          </a:p>
          <a:p>
            <a:pPr>
              <a:buNone/>
            </a:pPr>
            <a:endParaRPr lang="fr-CH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837747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DE8F18-A694-489B-96C9-5204A067F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Réseau de soutien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01229D-381E-4F66-8725-665B88F9D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9131" y="1666876"/>
            <a:ext cx="8451669" cy="4403724"/>
          </a:xfrm>
        </p:spPr>
        <p:txBody>
          <a:bodyPr/>
          <a:lstStyle/>
          <a:p>
            <a:r>
              <a:rPr lang="fr-CH" sz="1800" dirty="0"/>
              <a:t>Médiateurs scolaires		</a:t>
            </a:r>
            <a:r>
              <a:rPr lang="fr-CH" sz="1800" b="0" dirty="0"/>
              <a:t>Mmes Clavien et A. Müller, </a:t>
            </a:r>
          </a:p>
          <a:p>
            <a:pPr marL="3657600" lvl="8" indent="0">
              <a:buNone/>
            </a:pPr>
            <a:r>
              <a:rPr lang="fr-CH" sz="1800" dirty="0"/>
              <a:t>M. Palluel</a:t>
            </a:r>
            <a:endParaRPr lang="fr-CH" sz="1400" dirty="0"/>
          </a:p>
          <a:p>
            <a:r>
              <a:rPr lang="fr-CH" sz="1800" dirty="0"/>
              <a:t>Educateur en  milieu scolaire	</a:t>
            </a:r>
            <a:r>
              <a:rPr lang="fr-CH" sz="1800" b="0" dirty="0"/>
              <a:t>M. Luisier, Mme Chuard</a:t>
            </a:r>
          </a:p>
          <a:p>
            <a:r>
              <a:rPr lang="fr-CH" sz="1800" dirty="0"/>
              <a:t>Médecin scolaire</a:t>
            </a:r>
            <a:r>
              <a:rPr lang="fr-CH" dirty="0"/>
              <a:t>		</a:t>
            </a:r>
            <a:r>
              <a:rPr lang="fr-CH" sz="1800" b="0" dirty="0"/>
              <a:t>Dresse Popea</a:t>
            </a:r>
          </a:p>
          <a:p>
            <a:r>
              <a:rPr lang="fr-CH" sz="1800" dirty="0"/>
              <a:t>Infirmière scolaire</a:t>
            </a:r>
            <a:r>
              <a:rPr lang="fr-CH" sz="1800" b="0" dirty="0"/>
              <a:t>		Mme Constantin</a:t>
            </a:r>
          </a:p>
          <a:p>
            <a:r>
              <a:rPr lang="fr-CH" sz="1800" dirty="0"/>
              <a:t>Conseillères école-famille</a:t>
            </a:r>
            <a:r>
              <a:rPr lang="fr-CH" sz="1800" b="0" dirty="0"/>
              <a:t>	Mmes Grisoni Procacci et Dubois</a:t>
            </a:r>
          </a:p>
          <a:p>
            <a:r>
              <a:rPr lang="fr-CH" sz="1800" dirty="0"/>
              <a:t>Responsable PPLS</a:t>
            </a:r>
            <a:r>
              <a:rPr lang="fr-CH" sz="1800" b="0" dirty="0"/>
              <a:t>		Mme Chapuis</a:t>
            </a:r>
          </a:p>
          <a:p>
            <a:r>
              <a:rPr lang="fr-CH" sz="1800" dirty="0"/>
              <a:t>Psychologues</a:t>
            </a:r>
            <a:r>
              <a:rPr lang="fr-CH" sz="1800" b="0" dirty="0"/>
              <a:t>		Mmes Bolomey, Ducry et L. Müller</a:t>
            </a:r>
          </a:p>
          <a:p>
            <a:r>
              <a:rPr lang="fr-CH" sz="1800" dirty="0"/>
              <a:t>Logopédistes</a:t>
            </a:r>
            <a:r>
              <a:rPr lang="fr-CH" sz="1800" b="0" dirty="0"/>
              <a:t>		Mmes Mounir et Walther	</a:t>
            </a:r>
          </a:p>
          <a:p>
            <a:pPr lvl="1"/>
            <a:endParaRPr lang="fr-CH" dirty="0"/>
          </a:p>
          <a:p>
            <a:pPr lvl="1"/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  <a:p>
            <a:pPr marL="457200" lvl="1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884568586"/>
      </p:ext>
    </p:extLst>
  </p:cSld>
  <p:clrMapOvr>
    <a:masterClrMapping/>
  </p:clrMapOvr>
  <p:transition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87938C-8F62-46A9-ABD7-FCEA36D71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Conflits entre élèves, que faire?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3F4F12-5D03-490D-9490-B0F0DD6EE0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517" y="1744910"/>
            <a:ext cx="9903883" cy="4219661"/>
          </a:xfrm>
        </p:spPr>
        <p:txBody>
          <a:bodyPr/>
          <a:lstStyle/>
          <a:p>
            <a:r>
              <a:rPr lang="fr-CH" dirty="0"/>
              <a:t>Disputes dans et hors école</a:t>
            </a:r>
          </a:p>
          <a:p>
            <a:endParaRPr lang="fr-CH" dirty="0"/>
          </a:p>
          <a:p>
            <a:r>
              <a:rPr lang="fr-CH" dirty="0"/>
              <a:t>A qui en parler ?</a:t>
            </a:r>
          </a:p>
          <a:p>
            <a:pPr lvl="1"/>
            <a:r>
              <a:rPr lang="fr-CH" dirty="0" err="1"/>
              <a:t>Maître.sse</a:t>
            </a:r>
            <a:r>
              <a:rPr lang="fr-CH" dirty="0"/>
              <a:t> de classe</a:t>
            </a:r>
          </a:p>
          <a:p>
            <a:pPr lvl="1"/>
            <a:r>
              <a:rPr lang="fr-CH" dirty="0"/>
              <a:t>Direction</a:t>
            </a:r>
          </a:p>
          <a:p>
            <a:r>
              <a:rPr lang="fr-CH" dirty="0"/>
              <a:t>Nos réponses </a:t>
            </a:r>
          </a:p>
          <a:p>
            <a:pPr lvl="2"/>
            <a:r>
              <a:rPr lang="fr-CH" dirty="0"/>
              <a:t>Médiation,</a:t>
            </a:r>
          </a:p>
          <a:p>
            <a:pPr lvl="2"/>
            <a:r>
              <a:rPr lang="fr-CH" dirty="0"/>
              <a:t>Méthode de préoccupation partagée (MPP),</a:t>
            </a:r>
          </a:p>
          <a:p>
            <a:pPr lvl="2"/>
            <a:r>
              <a:rPr lang="fr-CH" dirty="0"/>
              <a:t>Collaboration avec police Riviera.</a:t>
            </a:r>
          </a:p>
        </p:txBody>
      </p:sp>
    </p:spTree>
    <p:extLst>
      <p:ext uri="{BB962C8B-B14F-4D97-AF65-F5344CB8AC3E}">
        <p14:creationId xmlns:p14="http://schemas.microsoft.com/office/powerpoint/2010/main" val="4084372016"/>
      </p:ext>
    </p:extLst>
  </p:cSld>
  <p:clrMapOvr>
    <a:masterClrMapping/>
  </p:clrMapOvr>
  <p:transition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262FF3-819D-43BD-811B-89C3253D35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517" y="549274"/>
            <a:ext cx="9903883" cy="1262747"/>
          </a:xfrm>
        </p:spPr>
        <p:txBody>
          <a:bodyPr/>
          <a:lstStyle/>
          <a:p>
            <a:pPr algn="ctr"/>
            <a:r>
              <a:rPr lang="fr-CH" dirty="0"/>
              <a:t>Vos questions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0C64CF1-CB12-443F-AF4E-CA565D1D16A3}"/>
              </a:ext>
            </a:extLst>
          </p:cNvPr>
          <p:cNvSpPr txBox="1"/>
          <p:nvPr/>
        </p:nvSpPr>
        <p:spPr>
          <a:xfrm>
            <a:off x="7237494" y="5601751"/>
            <a:ext cx="324762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fr-CH" sz="1600" dirty="0"/>
            </a:br>
            <a:endParaRPr lang="fr-CH" sz="1400" i="1" dirty="0"/>
          </a:p>
        </p:txBody>
      </p:sp>
    </p:spTree>
    <p:extLst>
      <p:ext uri="{BB962C8B-B14F-4D97-AF65-F5344CB8AC3E}">
        <p14:creationId xmlns:p14="http://schemas.microsoft.com/office/powerpoint/2010/main" val="2091622613"/>
      </p:ext>
    </p:extLst>
  </p:cSld>
  <p:clrMapOvr>
    <a:masterClrMapping/>
  </p:clrMapOvr>
  <p:transition>
    <p:push/>
  </p:transition>
</p:sld>
</file>

<file path=ppt/theme/theme1.xml><?xml version="1.0" encoding="utf-8"?>
<a:theme xmlns:a="http://schemas.openxmlformats.org/drawingml/2006/main" name="Thème1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résentation DOP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Présentation D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hème1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Présentation DOP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8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CH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</a:objectDefaults>
  <a:extraClrSchemeLst>
    <a:extraClrScheme>
      <a:clrScheme name="Présentation D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ésentation DO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ésentation DO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dele-presentation">
  <a:themeElements>
    <a:clrScheme name="modele-servi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ele-servi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e-servi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e-servi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e-servi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Modèle Education sexuel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2A151837-B269-4D8B-A72D-EBF8C02F3E6B}" vid="{D4409490-070F-4382-9355-16621F4FEB3B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4672041B68804AB21871728F466A81" ma:contentTypeVersion="2" ma:contentTypeDescription="Crée un document." ma:contentTypeScope="" ma:versionID="a798f488d1d43a3b8a19463a382995f2">
  <xsd:schema xmlns:xsd="http://www.w3.org/2001/XMLSchema" xmlns:xs="http://www.w3.org/2001/XMLSchema" xmlns:p="http://schemas.microsoft.com/office/2006/metadata/properties" xmlns:ns2="0a1598d9-a8bc-439e-bef0-7f3e9feb629d" targetNamespace="http://schemas.microsoft.com/office/2006/metadata/properties" ma:root="true" ma:fieldsID="8947f4e26539885e3ab5502b0054cdb0" ns2:_="">
    <xsd:import namespace="0a1598d9-a8bc-439e-bef0-7f3e9feb62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1598d9-a8bc-439e-bef0-7f3e9feb62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77E1A7-CF77-43A2-A669-C2033DCDFAAF}">
  <ds:schemaRefs>
    <ds:schemaRef ds:uri="http://purl.org/dc/elements/1.1/"/>
    <ds:schemaRef ds:uri="http://schemas.microsoft.com/office/2006/metadata/properties"/>
    <ds:schemaRef ds:uri="0a1598d9-a8bc-439e-bef0-7f3e9feb629d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386CED4-96D0-4EE5-B039-9AABD03A1895}">
  <ds:schemaRefs>
    <ds:schemaRef ds:uri="0a1598d9-a8bc-439e-bef0-7f3e9feb62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A5B8848-0983-4CCB-9ED7-B2C80F8DEA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2391</TotalTime>
  <Words>1174</Words>
  <Application>Microsoft Office PowerPoint</Application>
  <PresentationFormat>Grand écran</PresentationFormat>
  <Paragraphs>239</Paragraphs>
  <Slides>30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7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55" baseType="lpstr">
      <vt:lpstr>ＭＳ Ｐゴシック</vt:lpstr>
      <vt:lpstr>Aptos</vt:lpstr>
      <vt:lpstr>Arial</vt:lpstr>
      <vt:lpstr>Arial Narrow</vt:lpstr>
      <vt:lpstr>Barlow Light</vt:lpstr>
      <vt:lpstr>Body Grotesque</vt:lpstr>
      <vt:lpstr>Body Grotesque Bold</vt:lpstr>
      <vt:lpstr>Calibri</vt:lpstr>
      <vt:lpstr>Calibri Light</vt:lpstr>
      <vt:lpstr>Chau Philomene</vt:lpstr>
      <vt:lpstr>Courier New</vt:lpstr>
      <vt:lpstr>League Spartan</vt:lpstr>
      <vt:lpstr>Open Sans Bold</vt:lpstr>
      <vt:lpstr>Rockstone</vt:lpstr>
      <vt:lpstr>Times New Roman</vt:lpstr>
      <vt:lpstr>Webdings</vt:lpstr>
      <vt:lpstr>Wingdings</vt:lpstr>
      <vt:lpstr>Thème1</vt:lpstr>
      <vt:lpstr>2_Thème1</vt:lpstr>
      <vt:lpstr>modele-presentation</vt:lpstr>
      <vt:lpstr>Conception personnalisée</vt:lpstr>
      <vt:lpstr>Modèle par défaut</vt:lpstr>
      <vt:lpstr>Modèle Education sexuelle</vt:lpstr>
      <vt:lpstr>Office Theme</vt:lpstr>
      <vt:lpstr>Image</vt:lpstr>
      <vt:lpstr>Etablissement Primaire et  secondaire de Vevey   Soirée d’informations  8P   Aula du Clos, le 10 septembre 2026 </vt:lpstr>
      <vt:lpstr>Ordre du jour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Structure de l’école vaudoise</vt:lpstr>
      <vt:lpstr>Collège de l’Aviron</vt:lpstr>
      <vt:lpstr>Conseil de direction</vt:lpstr>
      <vt:lpstr>Conditions de promotion</vt:lpstr>
      <vt:lpstr>Permanence pour les élèves</vt:lpstr>
      <vt:lpstr>Horaires permanences </vt:lpstr>
      <vt:lpstr>Appui – renforcement pédagogique</vt:lpstr>
      <vt:lpstr>Mesures d’enseignement spécialisé</vt:lpstr>
      <vt:lpstr>Calendrier de l’année scolaire</vt:lpstr>
      <vt:lpstr>Conditions d’orientation en VP</vt:lpstr>
      <vt:lpstr>Conditions d’accès aux niveaux en FRA - MAT - ALL</vt:lpstr>
      <vt:lpstr>Choix d’une option pour la 9S</vt:lpstr>
      <vt:lpstr> </vt:lpstr>
      <vt:lpstr>Réseau de soutien</vt:lpstr>
      <vt:lpstr>Conflits entre élèves, que faire?</vt:lpstr>
      <vt:lpstr>Vos questions</vt:lpstr>
    </vt:vector>
  </TitlesOfParts>
  <Company>Etat de Vaud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zennrh</dc:creator>
  <cp:lastModifiedBy>Vizio Stéphane</cp:lastModifiedBy>
  <cp:revision>157</cp:revision>
  <cp:lastPrinted>2024-09-12T17:01:12Z</cp:lastPrinted>
  <dcterms:created xsi:type="dcterms:W3CDTF">2014-12-10T14:41:50Z</dcterms:created>
  <dcterms:modified xsi:type="dcterms:W3CDTF">2026-09-10T07:46:23Z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0x010100554672041B68804AB21871728F466A81</vt:lpwstr>
  </property>
</Properties>
</file>